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4"/>
  </p:notesMasterIdLst>
  <p:sldIdLst>
    <p:sldId id="653" r:id="rId5"/>
    <p:sldId id="711" r:id="rId6"/>
    <p:sldId id="660" r:id="rId7"/>
    <p:sldId id="652" r:id="rId8"/>
    <p:sldId id="655" r:id="rId9"/>
    <p:sldId id="656" r:id="rId10"/>
    <p:sldId id="668" r:id="rId11"/>
    <p:sldId id="669" r:id="rId12"/>
    <p:sldId id="670" r:id="rId13"/>
    <p:sldId id="672" r:id="rId14"/>
    <p:sldId id="714" r:id="rId15"/>
    <p:sldId id="671" r:id="rId16"/>
    <p:sldId id="694" r:id="rId17"/>
    <p:sldId id="673" r:id="rId18"/>
    <p:sldId id="674" r:id="rId19"/>
    <p:sldId id="675" r:id="rId20"/>
    <p:sldId id="676" r:id="rId21"/>
    <p:sldId id="677" r:id="rId22"/>
    <p:sldId id="658" r:id="rId23"/>
    <p:sldId id="713" r:id="rId24"/>
    <p:sldId id="679" r:id="rId25"/>
    <p:sldId id="680" r:id="rId26"/>
    <p:sldId id="681" r:id="rId27"/>
    <p:sldId id="682" r:id="rId28"/>
    <p:sldId id="709" r:id="rId29"/>
    <p:sldId id="701" r:id="rId30"/>
    <p:sldId id="702" r:id="rId31"/>
    <p:sldId id="703" r:id="rId32"/>
    <p:sldId id="704" r:id="rId33"/>
    <p:sldId id="683" r:id="rId34"/>
    <p:sldId id="659" r:id="rId35"/>
    <p:sldId id="661" r:id="rId36"/>
    <p:sldId id="657" r:id="rId37"/>
    <p:sldId id="691" r:id="rId38"/>
    <p:sldId id="684" r:id="rId39"/>
    <p:sldId id="685" r:id="rId40"/>
    <p:sldId id="686" r:id="rId41"/>
    <p:sldId id="688" r:id="rId42"/>
    <p:sldId id="705" r:id="rId43"/>
    <p:sldId id="707" r:id="rId44"/>
    <p:sldId id="708" r:id="rId45"/>
    <p:sldId id="710" r:id="rId46"/>
    <p:sldId id="687" r:id="rId47"/>
    <p:sldId id="706" r:id="rId48"/>
    <p:sldId id="689" r:id="rId49"/>
    <p:sldId id="692" r:id="rId50"/>
    <p:sldId id="693" r:id="rId51"/>
    <p:sldId id="695" r:id="rId52"/>
    <p:sldId id="69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Winks" initials="SW" lastIdx="1" clrIdx="0">
    <p:extLst>
      <p:ext uri="{19B8F6BF-5375-455C-9EA6-DF929625EA0E}">
        <p15:presenceInfo xmlns:p15="http://schemas.microsoft.com/office/powerpoint/2012/main" userId="S::01404354@wf.uct.ac.za::8deed980-353f-45f0-91b5-f5e35aaa1c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BA9E5"/>
    <a:srgbClr val="D75427"/>
    <a:srgbClr val="9FCC3A"/>
    <a:srgbClr val="D85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3AC2B-8E77-4D9D-B530-A4CFEEC41F22}" v="58" dt="2022-09-12T11:46:01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861" autoAdjust="0"/>
  </p:normalViewPr>
  <p:slideViewPr>
    <p:cSldViewPr snapToGrid="0">
      <p:cViewPr varScale="1">
        <p:scale>
          <a:sx n="116" d="100"/>
          <a:sy n="116" d="100"/>
        </p:scale>
        <p:origin x="110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Winks" userId="8deed980-353f-45f0-91b5-f5e35aaa1ccc" providerId="ADAL" clId="{00A3AC2B-8E77-4D9D-B530-A4CFEEC41F22}"/>
    <pc:docChg chg="undo custSel addSld delSld modSld modMainMaster">
      <pc:chgData name="Susan Winks" userId="8deed980-353f-45f0-91b5-f5e35aaa1ccc" providerId="ADAL" clId="{00A3AC2B-8E77-4D9D-B530-A4CFEEC41F22}" dt="2022-09-12T11:46:01.093" v="345" actId="404"/>
      <pc:docMkLst>
        <pc:docMk/>
      </pc:docMkLst>
      <pc:sldChg chg="delSp modSp del mod">
        <pc:chgData name="Susan Winks" userId="8deed980-353f-45f0-91b5-f5e35aaa1ccc" providerId="ADAL" clId="{00A3AC2B-8E77-4D9D-B530-A4CFEEC41F22}" dt="2022-09-12T11:42:36.140" v="341" actId="47"/>
        <pc:sldMkLst>
          <pc:docMk/>
          <pc:sldMk cId="1648222509" sldId="256"/>
        </pc:sldMkLst>
        <pc:spChg chg="del mod">
          <ac:chgData name="Susan Winks" userId="8deed980-353f-45f0-91b5-f5e35aaa1ccc" providerId="ADAL" clId="{00A3AC2B-8E77-4D9D-B530-A4CFEEC41F22}" dt="2022-09-12T11:41:27.681" v="332" actId="478"/>
          <ac:spMkLst>
            <pc:docMk/>
            <pc:sldMk cId="1648222509" sldId="256"/>
            <ac:spMk id="2" creationId="{75664706-4035-4E07-A39C-2A2BD1AA580E}"/>
          </ac:spMkLst>
        </pc:spChg>
        <pc:spChg chg="mod">
          <ac:chgData name="Susan Winks" userId="8deed980-353f-45f0-91b5-f5e35aaa1ccc" providerId="ADAL" clId="{00A3AC2B-8E77-4D9D-B530-A4CFEEC41F22}" dt="2022-09-12T11:41:37.687" v="336"/>
          <ac:spMkLst>
            <pc:docMk/>
            <pc:sldMk cId="1648222509" sldId="256"/>
            <ac:spMk id="3" creationId="{6C047765-048F-43E3-AF8D-D8481C67E6B3}"/>
          </ac:spMkLst>
        </pc:spChg>
      </pc:sldChg>
      <pc:sldChg chg="del">
        <pc:chgData name="Susan Winks" userId="8deed980-353f-45f0-91b5-f5e35aaa1ccc" providerId="ADAL" clId="{00A3AC2B-8E77-4D9D-B530-A4CFEEC41F22}" dt="2022-09-12T06:57:21.219" v="0" actId="47"/>
        <pc:sldMkLst>
          <pc:docMk/>
          <pc:sldMk cId="723574610" sldId="257"/>
        </pc:sldMkLst>
      </pc:sldChg>
      <pc:sldChg chg="del">
        <pc:chgData name="Susan Winks" userId="8deed980-353f-45f0-91b5-f5e35aaa1ccc" providerId="ADAL" clId="{00A3AC2B-8E77-4D9D-B530-A4CFEEC41F22}" dt="2022-09-12T06:57:26.701" v="13" actId="47"/>
        <pc:sldMkLst>
          <pc:docMk/>
          <pc:sldMk cId="1240944565" sldId="259"/>
        </pc:sldMkLst>
      </pc:sldChg>
      <pc:sldChg chg="del">
        <pc:chgData name="Susan Winks" userId="8deed980-353f-45f0-91b5-f5e35aaa1ccc" providerId="ADAL" clId="{00A3AC2B-8E77-4D9D-B530-A4CFEEC41F22}" dt="2022-09-12T06:57:22.940" v="1" actId="47"/>
        <pc:sldMkLst>
          <pc:docMk/>
          <pc:sldMk cId="748662259" sldId="261"/>
        </pc:sldMkLst>
      </pc:sldChg>
      <pc:sldChg chg="del">
        <pc:chgData name="Susan Winks" userId="8deed980-353f-45f0-91b5-f5e35aaa1ccc" providerId="ADAL" clId="{00A3AC2B-8E77-4D9D-B530-A4CFEEC41F22}" dt="2022-09-12T06:57:23.430" v="2" actId="47"/>
        <pc:sldMkLst>
          <pc:docMk/>
          <pc:sldMk cId="90353852" sldId="263"/>
        </pc:sldMkLst>
      </pc:sldChg>
      <pc:sldChg chg="del">
        <pc:chgData name="Susan Winks" userId="8deed980-353f-45f0-91b5-f5e35aaa1ccc" providerId="ADAL" clId="{00A3AC2B-8E77-4D9D-B530-A4CFEEC41F22}" dt="2022-09-12T06:57:25.363" v="7" actId="47"/>
        <pc:sldMkLst>
          <pc:docMk/>
          <pc:sldMk cId="1656341786" sldId="641"/>
        </pc:sldMkLst>
      </pc:sldChg>
      <pc:sldChg chg="del">
        <pc:chgData name="Susan Winks" userId="8deed980-353f-45f0-91b5-f5e35aaa1ccc" providerId="ADAL" clId="{00A3AC2B-8E77-4D9D-B530-A4CFEEC41F22}" dt="2022-09-12T06:57:25.173" v="6" actId="47"/>
        <pc:sldMkLst>
          <pc:docMk/>
          <pc:sldMk cId="3300939418" sldId="643"/>
        </pc:sldMkLst>
      </pc:sldChg>
      <pc:sldChg chg="modSp del mod">
        <pc:chgData name="Susan Winks" userId="8deed980-353f-45f0-91b5-f5e35aaa1ccc" providerId="ADAL" clId="{00A3AC2B-8E77-4D9D-B530-A4CFEEC41F22}" dt="2022-09-12T11:42:18.023" v="338" actId="47"/>
        <pc:sldMkLst>
          <pc:docMk/>
          <pc:sldMk cId="2995247315" sldId="651"/>
        </pc:sldMkLst>
        <pc:spChg chg="mod">
          <ac:chgData name="Susan Winks" userId="8deed980-353f-45f0-91b5-f5e35aaa1ccc" providerId="ADAL" clId="{00A3AC2B-8E77-4D9D-B530-A4CFEEC41F22}" dt="2022-09-12T06:57:46.677" v="33" actId="20577"/>
          <ac:spMkLst>
            <pc:docMk/>
            <pc:sldMk cId="2995247315" sldId="651"/>
            <ac:spMk id="2" creationId="{2A129C3A-DF37-4F7A-AA37-E665B81D1465}"/>
          </ac:spMkLst>
        </pc:spChg>
        <pc:spChg chg="mod">
          <ac:chgData name="Susan Winks" userId="8deed980-353f-45f0-91b5-f5e35aaa1ccc" providerId="ADAL" clId="{00A3AC2B-8E77-4D9D-B530-A4CFEEC41F22}" dt="2022-09-12T06:57:36.889" v="18" actId="27636"/>
          <ac:spMkLst>
            <pc:docMk/>
            <pc:sldMk cId="2995247315" sldId="651"/>
            <ac:spMk id="3" creationId="{61F1C6B2-F172-4A27-8191-698BFFC4CCA2}"/>
          </ac:spMkLst>
        </pc:spChg>
      </pc:sldChg>
      <pc:sldChg chg="new">
        <pc:chgData name="Susan Winks" userId="8deed980-353f-45f0-91b5-f5e35aaa1ccc" providerId="ADAL" clId="{00A3AC2B-8E77-4D9D-B530-A4CFEEC41F22}" dt="2022-09-12T11:42:12.013" v="337" actId="680"/>
        <pc:sldMkLst>
          <pc:docMk/>
          <pc:sldMk cId="2223458447" sldId="652"/>
        </pc:sldMkLst>
      </pc:sldChg>
      <pc:sldChg chg="modSp new mod">
        <pc:chgData name="Susan Winks" userId="8deed980-353f-45f0-91b5-f5e35aaa1ccc" providerId="ADAL" clId="{00A3AC2B-8E77-4D9D-B530-A4CFEEC41F22}" dt="2022-09-12T11:42:32.438" v="340"/>
        <pc:sldMkLst>
          <pc:docMk/>
          <pc:sldMk cId="423027329" sldId="653"/>
        </pc:sldMkLst>
        <pc:spChg chg="mod">
          <ac:chgData name="Susan Winks" userId="8deed980-353f-45f0-91b5-f5e35aaa1ccc" providerId="ADAL" clId="{00A3AC2B-8E77-4D9D-B530-A4CFEEC41F22}" dt="2022-09-12T11:42:32.438" v="340"/>
          <ac:spMkLst>
            <pc:docMk/>
            <pc:sldMk cId="423027329" sldId="653"/>
            <ac:spMk id="2" creationId="{C99CB10F-1E4D-561E-B57A-5DC933590E95}"/>
          </ac:spMkLst>
        </pc:spChg>
      </pc:sldChg>
      <pc:sldChg chg="del">
        <pc:chgData name="Susan Winks" userId="8deed980-353f-45f0-91b5-f5e35aaa1ccc" providerId="ADAL" clId="{00A3AC2B-8E77-4D9D-B530-A4CFEEC41F22}" dt="2022-09-12T06:57:24.876" v="5" actId="47"/>
        <pc:sldMkLst>
          <pc:docMk/>
          <pc:sldMk cId="1971655974" sldId="945621923"/>
        </pc:sldMkLst>
      </pc:sldChg>
      <pc:sldChg chg="del">
        <pc:chgData name="Susan Winks" userId="8deed980-353f-45f0-91b5-f5e35aaa1ccc" providerId="ADAL" clId="{00A3AC2B-8E77-4D9D-B530-A4CFEEC41F22}" dt="2022-09-12T06:57:23.955" v="3" actId="47"/>
        <pc:sldMkLst>
          <pc:docMk/>
          <pc:sldMk cId="1807068797" sldId="945621925"/>
        </pc:sldMkLst>
      </pc:sldChg>
      <pc:sldChg chg="del">
        <pc:chgData name="Susan Winks" userId="8deed980-353f-45f0-91b5-f5e35aaa1ccc" providerId="ADAL" clId="{00A3AC2B-8E77-4D9D-B530-A4CFEEC41F22}" dt="2022-09-12T06:57:26.901" v="14" actId="47"/>
        <pc:sldMkLst>
          <pc:docMk/>
          <pc:sldMk cId="2437107293" sldId="945621926"/>
        </pc:sldMkLst>
      </pc:sldChg>
      <pc:sldChg chg="del">
        <pc:chgData name="Susan Winks" userId="8deed980-353f-45f0-91b5-f5e35aaa1ccc" providerId="ADAL" clId="{00A3AC2B-8E77-4D9D-B530-A4CFEEC41F22}" dt="2022-09-12T06:57:28.121" v="15" actId="47"/>
        <pc:sldMkLst>
          <pc:docMk/>
          <pc:sldMk cId="3369475236" sldId="945621928"/>
        </pc:sldMkLst>
      </pc:sldChg>
      <pc:sldChg chg="del">
        <pc:chgData name="Susan Winks" userId="8deed980-353f-45f0-91b5-f5e35aaa1ccc" providerId="ADAL" clId="{00A3AC2B-8E77-4D9D-B530-A4CFEEC41F22}" dt="2022-09-12T06:57:29.603" v="16" actId="47"/>
        <pc:sldMkLst>
          <pc:docMk/>
          <pc:sldMk cId="2658731954" sldId="945621929"/>
        </pc:sldMkLst>
      </pc:sldChg>
      <pc:sldChg chg="del">
        <pc:chgData name="Susan Winks" userId="8deed980-353f-45f0-91b5-f5e35aaa1ccc" providerId="ADAL" clId="{00A3AC2B-8E77-4D9D-B530-A4CFEEC41F22}" dt="2022-09-12T06:57:24.410" v="4" actId="47"/>
        <pc:sldMkLst>
          <pc:docMk/>
          <pc:sldMk cId="100096799" sldId="945621931"/>
        </pc:sldMkLst>
      </pc:sldChg>
      <pc:sldChg chg="del">
        <pc:chgData name="Susan Winks" userId="8deed980-353f-45f0-91b5-f5e35aaa1ccc" providerId="ADAL" clId="{00A3AC2B-8E77-4D9D-B530-A4CFEEC41F22}" dt="2022-09-12T06:57:25.791" v="9" actId="47"/>
        <pc:sldMkLst>
          <pc:docMk/>
          <pc:sldMk cId="2498122291" sldId="945621932"/>
        </pc:sldMkLst>
      </pc:sldChg>
      <pc:sldChg chg="del">
        <pc:chgData name="Susan Winks" userId="8deed980-353f-45f0-91b5-f5e35aaa1ccc" providerId="ADAL" clId="{00A3AC2B-8E77-4D9D-B530-A4CFEEC41F22}" dt="2022-09-12T06:57:26.198" v="11" actId="47"/>
        <pc:sldMkLst>
          <pc:docMk/>
          <pc:sldMk cId="3771364468" sldId="945621933"/>
        </pc:sldMkLst>
      </pc:sldChg>
      <pc:sldChg chg="del">
        <pc:chgData name="Susan Winks" userId="8deed980-353f-45f0-91b5-f5e35aaa1ccc" providerId="ADAL" clId="{00A3AC2B-8E77-4D9D-B530-A4CFEEC41F22}" dt="2022-09-12T06:57:26.446" v="12" actId="47"/>
        <pc:sldMkLst>
          <pc:docMk/>
          <pc:sldMk cId="69296193" sldId="945621935"/>
        </pc:sldMkLst>
      </pc:sldChg>
      <pc:sldChg chg="del">
        <pc:chgData name="Susan Winks" userId="8deed980-353f-45f0-91b5-f5e35aaa1ccc" providerId="ADAL" clId="{00A3AC2B-8E77-4D9D-B530-A4CFEEC41F22}" dt="2022-09-12T06:57:25.578" v="8" actId="47"/>
        <pc:sldMkLst>
          <pc:docMk/>
          <pc:sldMk cId="1650358852" sldId="945621936"/>
        </pc:sldMkLst>
      </pc:sldChg>
      <pc:sldChg chg="del">
        <pc:chgData name="Susan Winks" userId="8deed980-353f-45f0-91b5-f5e35aaa1ccc" providerId="ADAL" clId="{00A3AC2B-8E77-4D9D-B530-A4CFEEC41F22}" dt="2022-09-12T06:57:25.999" v="10" actId="47"/>
        <pc:sldMkLst>
          <pc:docMk/>
          <pc:sldMk cId="2302201505" sldId="945621938"/>
        </pc:sldMkLst>
      </pc:sldChg>
      <pc:sldMasterChg chg="modSldLayout">
        <pc:chgData name="Susan Winks" userId="8deed980-353f-45f0-91b5-f5e35aaa1ccc" providerId="ADAL" clId="{00A3AC2B-8E77-4D9D-B530-A4CFEEC41F22}" dt="2022-09-12T11:46:01.093" v="345" actId="404"/>
        <pc:sldMasterMkLst>
          <pc:docMk/>
          <pc:sldMasterMk cId="1035046282" sldId="2147483648"/>
        </pc:sldMasterMkLst>
        <pc:sldLayoutChg chg="addSp delSp modSp mod setBg">
          <pc:chgData name="Susan Winks" userId="8deed980-353f-45f0-91b5-f5e35aaa1ccc" providerId="ADAL" clId="{00A3AC2B-8E77-4D9D-B530-A4CFEEC41F22}" dt="2022-09-12T11:45:44.612" v="343" actId="207"/>
          <pc:sldLayoutMkLst>
            <pc:docMk/>
            <pc:sldMasterMk cId="1035046282" sldId="2147483648"/>
            <pc:sldLayoutMk cId="326854105" sldId="2147483649"/>
          </pc:sldLayoutMkLst>
          <pc:spChg chg="del mod">
            <ac:chgData name="Susan Winks" userId="8deed980-353f-45f0-91b5-f5e35aaa1ccc" providerId="ADAL" clId="{00A3AC2B-8E77-4D9D-B530-A4CFEEC41F22}" dt="2022-09-12T11:39:31.208" v="309" actId="478"/>
            <ac:spMkLst>
              <pc:docMk/>
              <pc:sldMasterMk cId="1035046282" sldId="2147483648"/>
              <pc:sldLayoutMk cId="326854105" sldId="2147483649"/>
              <ac:spMk id="2" creationId="{9AFEBBCD-1ED8-4029-B02C-DE5A526B8E46}"/>
            </ac:spMkLst>
          </pc:spChg>
          <pc:spChg chg="mod">
            <ac:chgData name="Susan Winks" userId="8deed980-353f-45f0-91b5-f5e35aaa1ccc" providerId="ADAL" clId="{00A3AC2B-8E77-4D9D-B530-A4CFEEC41F22}" dt="2022-09-12T11:45:44.612" v="343" actId="207"/>
            <ac:spMkLst>
              <pc:docMk/>
              <pc:sldMasterMk cId="1035046282" sldId="2147483648"/>
              <pc:sldLayoutMk cId="326854105" sldId="2147483649"/>
              <ac:spMk id="3" creationId="{7D0620C0-DBD7-4E03-A950-623E48B2007F}"/>
            </ac:spMkLst>
          </pc:spChg>
          <pc:spChg chg="del">
            <ac:chgData name="Susan Winks" userId="8deed980-353f-45f0-91b5-f5e35aaa1ccc" providerId="ADAL" clId="{00A3AC2B-8E77-4D9D-B530-A4CFEEC41F22}" dt="2022-09-12T11:39:48.383" v="312" actId="478"/>
            <ac:spMkLst>
              <pc:docMk/>
              <pc:sldMasterMk cId="1035046282" sldId="2147483648"/>
              <pc:sldLayoutMk cId="326854105" sldId="2147483649"/>
              <ac:spMk id="4" creationId="{5B61B40D-5E2B-45AB-A981-18761876799F}"/>
            </ac:spMkLst>
          </pc:spChg>
          <pc:spChg chg="del">
            <ac:chgData name="Susan Winks" userId="8deed980-353f-45f0-91b5-f5e35aaa1ccc" providerId="ADAL" clId="{00A3AC2B-8E77-4D9D-B530-A4CFEEC41F22}" dt="2022-09-12T11:39:45.345" v="311" actId="478"/>
            <ac:spMkLst>
              <pc:docMk/>
              <pc:sldMasterMk cId="1035046282" sldId="2147483648"/>
              <pc:sldLayoutMk cId="326854105" sldId="2147483649"/>
              <ac:spMk id="5" creationId="{C03CA09A-6B86-4A83-B927-C3CFE4A82CB7}"/>
            </ac:spMkLst>
          </pc:spChg>
          <pc:spChg chg="del">
            <ac:chgData name="Susan Winks" userId="8deed980-353f-45f0-91b5-f5e35aaa1ccc" providerId="ADAL" clId="{00A3AC2B-8E77-4D9D-B530-A4CFEEC41F22}" dt="2022-09-12T11:39:51.183" v="313" actId="478"/>
            <ac:spMkLst>
              <pc:docMk/>
              <pc:sldMasterMk cId="1035046282" sldId="2147483648"/>
              <pc:sldLayoutMk cId="326854105" sldId="2147483649"/>
              <ac:spMk id="6" creationId="{CB80347E-577F-4BFF-A655-C07CDC8E0A52}"/>
            </ac:spMkLst>
          </pc:spChg>
          <pc:spChg chg="add">
            <ac:chgData name="Susan Winks" userId="8deed980-353f-45f0-91b5-f5e35aaa1ccc" providerId="ADAL" clId="{00A3AC2B-8E77-4D9D-B530-A4CFEEC41F22}" dt="2022-09-12T06:59:01.818" v="104" actId="22"/>
            <ac:spMkLst>
              <pc:docMk/>
              <pc:sldMasterMk cId="1035046282" sldId="2147483648"/>
              <pc:sldLayoutMk cId="326854105" sldId="2147483649"/>
              <ac:spMk id="11" creationId="{09526189-C3B6-FA79-349F-79A4E91A6EF0}"/>
            </ac:spMkLst>
          </pc:spChg>
          <pc:spChg chg="add">
            <ac:chgData name="Susan Winks" userId="8deed980-353f-45f0-91b5-f5e35aaa1ccc" providerId="ADAL" clId="{00A3AC2B-8E77-4D9D-B530-A4CFEEC41F22}" dt="2022-09-12T06:59:04.278" v="105" actId="22"/>
            <ac:spMkLst>
              <pc:docMk/>
              <pc:sldMasterMk cId="1035046282" sldId="2147483648"/>
              <pc:sldLayoutMk cId="326854105" sldId="2147483649"/>
              <ac:spMk id="17" creationId="{C0C16C63-8F14-8C39-1A93-D02DD35F7EDA}"/>
            </ac:spMkLst>
          </pc:spChg>
          <pc:spChg chg="add">
            <ac:chgData name="Susan Winks" userId="8deed980-353f-45f0-91b5-f5e35aaa1ccc" providerId="ADAL" clId="{00A3AC2B-8E77-4D9D-B530-A4CFEEC41F22}" dt="2022-09-12T06:59:09.616" v="106" actId="22"/>
            <ac:spMkLst>
              <pc:docMk/>
              <pc:sldMasterMk cId="1035046282" sldId="2147483648"/>
              <pc:sldLayoutMk cId="326854105" sldId="2147483649"/>
              <ac:spMk id="23" creationId="{5B9A25F6-7A2B-A256-A341-C9600B319412}"/>
            </ac:spMkLst>
          </pc:spChg>
          <pc:spChg chg="add">
            <ac:chgData name="Susan Winks" userId="8deed980-353f-45f0-91b5-f5e35aaa1ccc" providerId="ADAL" clId="{00A3AC2B-8E77-4D9D-B530-A4CFEEC41F22}" dt="2022-09-12T06:59:11.183" v="107" actId="22"/>
            <ac:spMkLst>
              <pc:docMk/>
              <pc:sldMasterMk cId="1035046282" sldId="2147483648"/>
              <pc:sldLayoutMk cId="326854105" sldId="2147483649"/>
              <ac:spMk id="29" creationId="{8F37AFCF-A52D-8891-F31C-3FA84909A947}"/>
            </ac:spMkLst>
          </pc:spChg>
          <pc:spChg chg="add">
            <ac:chgData name="Susan Winks" userId="8deed980-353f-45f0-91b5-f5e35aaa1ccc" providerId="ADAL" clId="{00A3AC2B-8E77-4D9D-B530-A4CFEEC41F22}" dt="2022-09-12T11:32:03.328" v="168" actId="22"/>
            <ac:spMkLst>
              <pc:docMk/>
              <pc:sldMasterMk cId="1035046282" sldId="2147483648"/>
              <pc:sldLayoutMk cId="326854105" sldId="2147483649"/>
              <ac:spMk id="39" creationId="{217FCE2C-E4DA-8284-DE5C-099BC9218FD9}"/>
            </ac:spMkLst>
          </pc:spChg>
          <pc:spChg chg="add">
            <ac:chgData name="Susan Winks" userId="8deed980-353f-45f0-91b5-f5e35aaa1ccc" providerId="ADAL" clId="{00A3AC2B-8E77-4D9D-B530-A4CFEEC41F22}" dt="2022-09-12T11:32:09.105" v="169" actId="22"/>
            <ac:spMkLst>
              <pc:docMk/>
              <pc:sldMasterMk cId="1035046282" sldId="2147483648"/>
              <pc:sldLayoutMk cId="326854105" sldId="2147483649"/>
              <ac:spMk id="41" creationId="{41463130-8417-9A34-D4C5-0EF951A4EE71}"/>
            </ac:spMkLst>
          </pc:spChg>
          <pc:spChg chg="add">
            <ac:chgData name="Susan Winks" userId="8deed980-353f-45f0-91b5-f5e35aaa1ccc" providerId="ADAL" clId="{00A3AC2B-8E77-4D9D-B530-A4CFEEC41F22}" dt="2022-09-12T11:35:16.122" v="223" actId="22"/>
            <ac:spMkLst>
              <pc:docMk/>
              <pc:sldMasterMk cId="1035046282" sldId="2147483648"/>
              <pc:sldLayoutMk cId="326854105" sldId="2147483649"/>
              <ac:spMk id="43" creationId="{23B04CCC-7A51-153C-15F7-28AA86B52584}"/>
            </ac:spMkLst>
          </pc:spChg>
          <pc:spChg chg="add mod ord">
            <ac:chgData name="Susan Winks" userId="8deed980-353f-45f0-91b5-f5e35aaa1ccc" providerId="ADAL" clId="{00A3AC2B-8E77-4D9D-B530-A4CFEEC41F22}" dt="2022-09-12T11:36:21.223" v="229" actId="167"/>
            <ac:spMkLst>
              <pc:docMk/>
              <pc:sldMasterMk cId="1035046282" sldId="2147483648"/>
              <pc:sldLayoutMk cId="326854105" sldId="2147483649"/>
              <ac:spMk id="44" creationId="{161D255A-FBD5-5017-3A63-FB0A9C9B9E00}"/>
            </ac:spMkLst>
          </pc:spChg>
          <pc:spChg chg="add mod">
            <ac:chgData name="Susan Winks" userId="8deed980-353f-45f0-91b5-f5e35aaa1ccc" providerId="ADAL" clId="{00A3AC2B-8E77-4D9D-B530-A4CFEEC41F22}" dt="2022-09-12T11:37:05.671" v="234" actId="1076"/>
            <ac:spMkLst>
              <pc:docMk/>
              <pc:sldMasterMk cId="1035046282" sldId="2147483648"/>
              <pc:sldLayoutMk cId="326854105" sldId="2147483649"/>
              <ac:spMk id="46" creationId="{2AEDA524-DC31-D32B-88CC-7D266B825D60}"/>
            </ac:spMkLst>
          </pc:spChg>
          <pc:spChg chg="add mod">
            <ac:chgData name="Susan Winks" userId="8deed980-353f-45f0-91b5-f5e35aaa1ccc" providerId="ADAL" clId="{00A3AC2B-8E77-4D9D-B530-A4CFEEC41F22}" dt="2022-09-12T11:37:33.418" v="241" actId="1076"/>
            <ac:spMkLst>
              <pc:docMk/>
              <pc:sldMasterMk cId="1035046282" sldId="2147483648"/>
              <pc:sldLayoutMk cId="326854105" sldId="2147483649"/>
              <ac:spMk id="48" creationId="{5C0D3EC8-7074-F70D-8C83-F398B6A5C3BE}"/>
            </ac:spMkLst>
          </pc:spChg>
          <pc:picChg chg="mod">
            <ac:chgData name="Susan Winks" userId="8deed980-353f-45f0-91b5-f5e35aaa1ccc" providerId="ADAL" clId="{00A3AC2B-8E77-4D9D-B530-A4CFEEC41F22}" dt="2022-09-12T11:40:33.696" v="327" actId="1076"/>
            <ac:picMkLst>
              <pc:docMk/>
              <pc:sldMasterMk cId="1035046282" sldId="2147483648"/>
              <pc:sldLayoutMk cId="326854105" sldId="2147483649"/>
              <ac:picMk id="7" creationId="{CE5682D2-CE72-4957-BE59-2FC9D80A5CA4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9" creationId="{1E6568FD-9470-B5F2-D8DD-49D9B0E842CB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13" creationId="{265A75A4-88F6-64CB-5034-BE8ADB0AA933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5" creationId="{405F3B51-94DC-93E2-11ED-160ED172B877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9" creationId="{C1562688-5A48-3BA2-DE04-D7BC64B82009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1" creationId="{CB9EA24F-627A-25AC-B73E-272E6B0236F6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5" creationId="{48349AAB-5253-3A7A-88A4-1E91B94FB32D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27" creationId="{AEECFFF3-BBD0-35B0-93EA-5FC7463C2AA5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31" creationId="{92C0084E-D6FD-4C29-DF56-576E10684481}"/>
            </ac:picMkLst>
          </pc:picChg>
          <pc:picChg chg="add mod ord">
            <ac:chgData name="Susan Winks" userId="8deed980-353f-45f0-91b5-f5e35aaa1ccc" providerId="ADAL" clId="{00A3AC2B-8E77-4D9D-B530-A4CFEEC41F22}" dt="2022-09-12T11:35:05.222" v="222" actId="14100"/>
            <ac:picMkLst>
              <pc:docMk/>
              <pc:sldMasterMk cId="1035046282" sldId="2147483648"/>
              <pc:sldLayoutMk cId="326854105" sldId="2147483649"/>
              <ac:picMk id="33" creationId="{38A1A763-ABA8-2AA6-3858-7136A2AE639A}"/>
            </ac:picMkLst>
          </pc:picChg>
          <pc:picChg chg="add mod">
            <ac:chgData name="Susan Winks" userId="8deed980-353f-45f0-91b5-f5e35aaa1ccc" providerId="ADAL" clId="{00A3AC2B-8E77-4D9D-B530-A4CFEEC41F22}" dt="2022-09-12T11:40:31.578" v="326" actId="1076"/>
            <ac:picMkLst>
              <pc:docMk/>
              <pc:sldMasterMk cId="1035046282" sldId="2147483648"/>
              <pc:sldLayoutMk cId="326854105" sldId="2147483649"/>
              <ac:picMk id="35" creationId="{ADA730E6-5BBC-9D11-3AB5-93375E120708}"/>
            </ac:picMkLst>
          </pc:picChg>
          <pc:picChg chg="add mod modCrop">
            <ac:chgData name="Susan Winks" userId="8deed980-353f-45f0-91b5-f5e35aaa1ccc" providerId="ADAL" clId="{00A3AC2B-8E77-4D9D-B530-A4CFEEC41F22}" dt="2022-09-12T11:34:58.245" v="221" actId="1035"/>
            <ac:picMkLst>
              <pc:docMk/>
              <pc:sldMasterMk cId="1035046282" sldId="2147483648"/>
              <pc:sldLayoutMk cId="326854105" sldId="2147483649"/>
              <ac:picMk id="37" creationId="{72ECF672-8658-F97E-6CE3-3DD4B1EB47FA}"/>
            </ac:picMkLst>
          </pc:picChg>
        </pc:sldLayoutChg>
        <pc:sldLayoutChg chg="addSp delSp modSp mod">
          <pc:chgData name="Susan Winks" userId="8deed980-353f-45f0-91b5-f5e35aaa1ccc" providerId="ADAL" clId="{00A3AC2B-8E77-4D9D-B530-A4CFEEC41F22}" dt="2022-09-12T11:46:01.093" v="345" actId="404"/>
          <pc:sldLayoutMkLst>
            <pc:docMk/>
            <pc:sldMasterMk cId="1035046282" sldId="2147483648"/>
            <pc:sldLayoutMk cId="3850418928" sldId="2147483650"/>
          </pc:sldLayoutMkLst>
          <pc:spChg chg="mod">
            <ac:chgData name="Susan Winks" userId="8deed980-353f-45f0-91b5-f5e35aaa1ccc" providerId="ADAL" clId="{00A3AC2B-8E77-4D9D-B530-A4CFEEC41F22}" dt="2022-09-12T11:30:17.636" v="143" actId="14100"/>
            <ac:spMkLst>
              <pc:docMk/>
              <pc:sldMasterMk cId="1035046282" sldId="2147483648"/>
              <pc:sldLayoutMk cId="3850418928" sldId="2147483650"/>
              <ac:spMk id="2" creationId="{003F72C0-90D6-44EE-8BBD-00222CAFBB53}"/>
            </ac:spMkLst>
          </pc:spChg>
          <pc:spChg chg="mod">
            <ac:chgData name="Susan Winks" userId="8deed980-353f-45f0-91b5-f5e35aaa1ccc" providerId="ADAL" clId="{00A3AC2B-8E77-4D9D-B530-A4CFEEC41F22}" dt="2022-09-12T11:46:01.093" v="345" actId="404"/>
            <ac:spMkLst>
              <pc:docMk/>
              <pc:sldMasterMk cId="1035046282" sldId="2147483648"/>
              <pc:sldLayoutMk cId="3850418928" sldId="2147483650"/>
              <ac:spMk id="3" creationId="{3827AD93-AEC7-462C-AB2F-4B19DD628488}"/>
            </ac:spMkLst>
          </pc:spChg>
          <pc:spChg chg="del">
            <ac:chgData name="Susan Winks" userId="8deed980-353f-45f0-91b5-f5e35aaa1ccc" providerId="ADAL" clId="{00A3AC2B-8E77-4D9D-B530-A4CFEEC41F22}" dt="2022-09-12T11:30:27.878" v="145" actId="478"/>
            <ac:spMkLst>
              <pc:docMk/>
              <pc:sldMasterMk cId="1035046282" sldId="2147483648"/>
              <pc:sldLayoutMk cId="3850418928" sldId="2147483650"/>
              <ac:spMk id="4" creationId="{58851A7D-586D-4653-9FE1-1C0835286561}"/>
            </ac:spMkLst>
          </pc:spChg>
          <pc:spChg chg="del mod">
            <ac:chgData name="Susan Winks" userId="8deed980-353f-45f0-91b5-f5e35aaa1ccc" providerId="ADAL" clId="{00A3AC2B-8E77-4D9D-B530-A4CFEEC41F22}" dt="2022-09-12T11:30:37.854" v="148" actId="478"/>
            <ac:spMkLst>
              <pc:docMk/>
              <pc:sldMasterMk cId="1035046282" sldId="2147483648"/>
              <pc:sldLayoutMk cId="3850418928" sldId="2147483650"/>
              <ac:spMk id="5" creationId="{C765E42A-911D-4D50-BC40-DD0B3D7C3931}"/>
            </ac:spMkLst>
          </pc:spChg>
          <pc:spChg chg="mod">
            <ac:chgData name="Susan Winks" userId="8deed980-353f-45f0-91b5-f5e35aaa1ccc" providerId="ADAL" clId="{00A3AC2B-8E77-4D9D-B530-A4CFEEC41F22}" dt="2022-09-12T11:30:50.764" v="151" actId="1076"/>
            <ac:spMkLst>
              <pc:docMk/>
              <pc:sldMasterMk cId="1035046282" sldId="2147483648"/>
              <pc:sldLayoutMk cId="3850418928" sldId="2147483650"/>
              <ac:spMk id="6" creationId="{75387330-6687-4FAD-A575-07FA831E9703}"/>
            </ac:spMkLst>
          </pc:spChg>
          <pc:picChg chg="mod">
            <ac:chgData name="Susan Winks" userId="8deed980-353f-45f0-91b5-f5e35aaa1ccc" providerId="ADAL" clId="{00A3AC2B-8E77-4D9D-B530-A4CFEEC41F22}" dt="2022-09-12T11:29:57.628" v="136" actId="14100"/>
            <ac:picMkLst>
              <pc:docMk/>
              <pc:sldMasterMk cId="1035046282" sldId="2147483648"/>
              <pc:sldLayoutMk cId="3850418928" sldId="2147483650"/>
              <ac:picMk id="8" creationId="{4252165A-6514-4E25-A1DF-D53B83FF5081}"/>
            </ac:picMkLst>
          </pc:picChg>
          <pc:picChg chg="add mod">
            <ac:chgData name="Susan Winks" userId="8deed980-353f-45f0-91b5-f5e35aaa1ccc" providerId="ADAL" clId="{00A3AC2B-8E77-4D9D-B530-A4CFEEC41F22}" dt="2022-09-12T11:30:05.405" v="139" actId="1076"/>
            <ac:picMkLst>
              <pc:docMk/>
              <pc:sldMasterMk cId="1035046282" sldId="2147483648"/>
              <pc:sldLayoutMk cId="3850418928" sldId="2147483650"/>
              <ac:picMk id="9" creationId="{443F1E4B-F570-DCA6-98CF-1E68A8A28AE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A81E-ECAF-4B3E-AC0F-CB7A879AA666}" type="datetimeFigureOut">
              <a:rPr lang="en-ZA" smtClean="0"/>
              <a:t>23 Sep 2022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CBF3-F9AD-465B-A36C-DF1C7FD4A9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456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649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6050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4395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56040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328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816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702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99288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069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1242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35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374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7627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6199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0259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9770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0194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need to know that this allows us to go from many dimensions down to 2 for plotting.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24855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772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6911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0979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09820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102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0214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7289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1329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49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708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413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Learning (any) language takes practice.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code is written for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</a:t>
            </a:r>
            <a:r>
              <a:rPr lang="en-US" dirty="0" err="1"/>
              <a:t>familiarise</a:t>
            </a:r>
            <a:r>
              <a:rPr lang="en-US" dirty="0"/>
              <a:t> ourselves with some concepts.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016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cells will correspond to cells you can run. Run the code blocks as we go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747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979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for spoken languages, programming takes practice to get to know what’s out there.</a:t>
            </a:r>
          </a:p>
          <a:p>
            <a:r>
              <a:rPr lang="en-US" dirty="0"/>
              <a:t>But most of all, Google is your friend.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0173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all, just know that variables and functions exist.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386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61D255A-FBD5-5017-3A63-FB0A9C9B9E00}"/>
              </a:ext>
            </a:extLst>
          </p:cNvPr>
          <p:cNvSpPr/>
          <p:nvPr userDrawn="1"/>
        </p:nvSpPr>
        <p:spPr>
          <a:xfrm>
            <a:off x="0" y="6508752"/>
            <a:ext cx="12192000" cy="36512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620C0-DBD7-4E03-A950-623E48B20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324" y="2319306"/>
            <a:ext cx="10101039" cy="1700895"/>
          </a:xfrm>
        </p:spPr>
        <p:txBody>
          <a:bodyPr>
            <a:normAutofit/>
          </a:bodyPr>
          <a:lstStyle>
            <a:lvl1pPr marL="0" indent="0" algn="ctr">
              <a:buNone/>
              <a:defRPr lang="en-ZA" sz="32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682D2-CE72-4957-BE59-2FC9D80A5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7269" y="35034"/>
            <a:ext cx="1888706" cy="166592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E6568FD-9470-B5F2-D8DD-49D9B0E84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4" y="87410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9526189-C3B6-FA79-349F-79A4E91A6EF0}"/>
              </a:ext>
            </a:extLst>
          </p:cNvPr>
          <p:cNvSpPr txBox="1">
            <a:spLocks/>
          </p:cNvSpPr>
          <p:nvPr userDrawn="1"/>
        </p:nvSpPr>
        <p:spPr>
          <a:xfrm>
            <a:off x="422787" y="83647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5A75A4-88F6-64CB-5034-BE8ADB0AA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4" y="8684090"/>
            <a:ext cx="683394" cy="683679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05F3B51-94DC-93E2-11ED-160ED172B8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4" y="88934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0C16C63-8F14-8C39-1A93-D02DD35F7EDA}"/>
              </a:ext>
            </a:extLst>
          </p:cNvPr>
          <p:cNvSpPr txBox="1">
            <a:spLocks/>
          </p:cNvSpPr>
          <p:nvPr userDrawn="1"/>
        </p:nvSpPr>
        <p:spPr>
          <a:xfrm>
            <a:off x="575187" y="85171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562688-5A48-3BA2-DE04-D7BC64B820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64" y="8836490"/>
            <a:ext cx="683394" cy="683679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B9EA24F-627A-25AC-B73E-272E6B023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4" y="90458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5B9A25F6-7A2B-A256-A341-C9600B319412}"/>
              </a:ext>
            </a:extLst>
          </p:cNvPr>
          <p:cNvSpPr txBox="1">
            <a:spLocks/>
          </p:cNvSpPr>
          <p:nvPr userDrawn="1"/>
        </p:nvSpPr>
        <p:spPr>
          <a:xfrm>
            <a:off x="727587" y="86695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349AAB-5253-3A7A-88A4-1E91B94FB3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64" y="8988890"/>
            <a:ext cx="683394" cy="683679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EECFFF3-BBD0-35B0-93EA-5FC7463C2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4" y="91982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8F37AFCF-A52D-8891-F31C-3FA84909A947}"/>
              </a:ext>
            </a:extLst>
          </p:cNvPr>
          <p:cNvSpPr txBox="1">
            <a:spLocks/>
          </p:cNvSpPr>
          <p:nvPr userDrawn="1"/>
        </p:nvSpPr>
        <p:spPr>
          <a:xfrm>
            <a:off x="879987" y="88219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C0084E-D6FD-4C29-DF56-576E1068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64" y="9141290"/>
            <a:ext cx="683394" cy="6836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A730E6-5BBC-9D11-3AB5-93375E1207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50" y="392504"/>
            <a:ext cx="2880700" cy="787163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ECF672-8658-F97E-6CE3-3DD4B1EB4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 b="38145"/>
          <a:stretch/>
        </p:blipFill>
        <p:spPr bwMode="auto">
          <a:xfrm>
            <a:off x="2537254" y="4598543"/>
            <a:ext cx="9654746" cy="20000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17FCE2C-E4DA-8284-DE5C-099BC9218FD9}"/>
              </a:ext>
            </a:extLst>
          </p:cNvPr>
          <p:cNvSpPr/>
          <p:nvPr userDrawn="1"/>
        </p:nvSpPr>
        <p:spPr>
          <a:xfrm>
            <a:off x="-1" y="94475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63130-8417-9A34-D4C5-0EF951A4EE71}"/>
              </a:ext>
            </a:extLst>
          </p:cNvPr>
          <p:cNvSpPr/>
          <p:nvPr userDrawn="1"/>
        </p:nvSpPr>
        <p:spPr>
          <a:xfrm>
            <a:off x="152399" y="95999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1A763-ABA8-2AA6-3858-7136A2AE639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4596344"/>
            <a:ext cx="4088981" cy="20102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3B04CCC-7A51-153C-15F7-28AA86B52584}"/>
              </a:ext>
            </a:extLst>
          </p:cNvPr>
          <p:cNvSpPr/>
          <p:nvPr userDrawn="1"/>
        </p:nvSpPr>
        <p:spPr>
          <a:xfrm>
            <a:off x="304799" y="97523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EDA524-DC31-D32B-88CC-7D266B825D60}"/>
              </a:ext>
            </a:extLst>
          </p:cNvPr>
          <p:cNvSpPr/>
          <p:nvPr userDrawn="1"/>
        </p:nvSpPr>
        <p:spPr>
          <a:xfrm>
            <a:off x="-1" y="1941252"/>
            <a:ext cx="12192000" cy="10458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0D3EC8-7074-F70D-8C83-F398B6A5C3BE}"/>
              </a:ext>
            </a:extLst>
          </p:cNvPr>
          <p:cNvSpPr/>
          <p:nvPr userDrawn="1"/>
        </p:nvSpPr>
        <p:spPr>
          <a:xfrm>
            <a:off x="3649113" y="1545840"/>
            <a:ext cx="481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H3D Foundation and </a:t>
            </a:r>
            <a:r>
              <a:rPr lang="en-ZA" b="1" dirty="0" err="1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Ersilia</a:t>
            </a:r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Present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E90E-058C-4445-998C-7A7B0CC2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29098-C70F-4EE4-B24A-304608105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C906-9BA8-4645-BF33-2532088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8E3-895B-454A-9C56-2FF3B039BB74}" type="datetime1">
              <a:rPr lang="en-ZA" smtClean="0"/>
              <a:t>23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D910-D043-4C37-9C2E-E7769C58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4D98-7AA8-4105-8C7E-E90D95F6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50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FB56B-379A-471F-8921-986BC1600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936C5-42D5-4232-9F88-D2EF6FC47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7133-D8A2-4B39-863B-8247487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16D5-6539-41C0-813A-128398F0D37C}" type="datetime1">
              <a:rPr lang="en-ZA" smtClean="0"/>
              <a:t>23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740E7-7F93-4679-BD58-408A76A7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B6C9-1E6B-4F44-9E7B-414BB38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15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C0-90D6-44EE-8BBD-00222CAF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27635" cy="598702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D85327"/>
                </a:solidFill>
                <a:latin typeface="Montserrat regular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AD93-AEC7-462C-AB2F-4B19DD62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945"/>
            <a:ext cx="10590400" cy="5296929"/>
          </a:xfrm>
        </p:spPr>
        <p:txBody>
          <a:bodyPr/>
          <a:lstStyle>
            <a:lvl1pPr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>
                <a:latin typeface="Montserrat regular" panose="00000500000000000000" pitchFamily="2" charset="0"/>
              </a:defRPr>
            </a:lvl2pPr>
            <a:lvl3pPr>
              <a:defRPr>
                <a:latin typeface="Montserrat regular" panose="00000500000000000000" pitchFamily="2" charset="0"/>
              </a:defRPr>
            </a:lvl3pPr>
            <a:lvl4pPr>
              <a:defRPr>
                <a:latin typeface="Montserrat regular" panose="00000500000000000000" pitchFamily="2" charset="0"/>
              </a:defRPr>
            </a:lvl4pPr>
            <a:lvl5pPr>
              <a:defRPr>
                <a:latin typeface="Montserrat regular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7330-6687-4FAD-A575-07FA831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3159" y="6372884"/>
            <a:ext cx="441689" cy="365125"/>
          </a:xfrm>
        </p:spPr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2165A-6514-4E25-A1DF-D53B83FF5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2111" y="119991"/>
            <a:ext cx="1052737" cy="100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F1E4B-F570-DCA6-98CF-1E68A8A28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2" y="259511"/>
            <a:ext cx="1743751" cy="476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041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3B3-E27F-4C02-92E0-4342BDC2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47754-EE3F-45DD-AEAF-64CC7215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A9F4-8EFA-489D-8967-5CC64298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145F-6DA5-4120-B796-5C506C8025A0}" type="datetime1">
              <a:rPr lang="en-ZA" smtClean="0"/>
              <a:t>23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3A824-036F-4BD5-8621-D36D4DF3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DB169-A44B-48F9-97A3-36CD03F4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971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29AA-25B2-46E8-B0C9-7D6185C8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7B2D-D0E2-49D2-A081-7A3D2B46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5787A-AB8F-442F-A26B-C9DA0F147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C3CF-F105-4D66-9A61-F115F29E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69C-9A9F-477C-BC0E-51ED537629AC}" type="datetime1">
              <a:rPr lang="en-ZA" smtClean="0"/>
              <a:t>23 Sep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4DBD6-76F1-4B36-B03F-193C2C90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73B44-D745-408A-92D4-41D0131B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77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386E-B291-40AC-9F66-E560A444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BC494-2465-483E-8683-7892622A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40CD-FE46-4B2F-899D-2AC3F7D85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C429E-E7E5-4DC9-9CE4-DF8B4FA27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11BF2-5FE9-46E8-A196-3A09681BE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B3255-BCD1-4309-AD1E-F2E651BB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0AB2-5740-438B-A64E-5A04BE3898DE}" type="datetime1">
              <a:rPr lang="en-ZA" smtClean="0"/>
              <a:t>23 Sep 2022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F60C4-8EE8-4F06-85E2-F416A736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EC44-0376-40CE-99A9-55D06CFA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317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9552-8C80-4914-A0C7-12FC344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5DF68-79CA-48C2-B41F-54FBCA56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88A4-9873-44D7-964E-DF50FC65B01E}" type="datetime1">
              <a:rPr lang="en-ZA" smtClean="0"/>
              <a:t>23 Sep 2022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31F56-E01E-4C85-B319-A85FBEFB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D95A-1A1A-4656-A195-DF2642B7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370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54583-D8B4-407C-8162-4964DD80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B1D-A7D5-4FAE-816D-7C2632CD26CE}" type="datetime1">
              <a:rPr lang="en-ZA" smtClean="0"/>
              <a:t>23 Sep 2022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8D757-58F3-4BCE-8C01-BD1A667A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004-82A7-4CAA-ACEE-428564E3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39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D6CD-A09E-4CB0-998D-10833994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8129-9B4B-4041-A735-1D4D0DA4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91C59-D6B1-4D51-B983-779128EC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F0BF-06B3-4080-980E-83F0AEC8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0632-EAED-4BC2-B574-CFEDCC3FDAD8}" type="datetime1">
              <a:rPr lang="en-ZA" smtClean="0"/>
              <a:t>23 Sep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6C3E8-EED6-4E30-9724-E738B31B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A5116-05C0-48D2-8E08-16F3E7C6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274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8BA-1426-40C6-B601-06520313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21B41-69C3-443E-BDC7-EA290711F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35E5F-B068-4951-AEBF-F17E46E3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F5A9B-DEA3-4A43-A64A-1941FEC7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CEAB-B66D-483F-99E0-A055B17AFE4A}" type="datetime1">
              <a:rPr lang="en-ZA" smtClean="0"/>
              <a:t>23 Sep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8CB30-88DF-4C37-8AFB-C837CC37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AF9D-1B81-46D1-9747-0685CCF6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68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4E94D-4631-4775-B4A4-A3DB7D72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6FFB-E863-4BB5-ADEE-81BC7FA7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E4D8-3261-4317-A9D6-9F42D14A4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7D41-11E0-4D7C-9813-21FF8CDDA849}" type="datetime1">
              <a:rPr lang="en-ZA" smtClean="0"/>
              <a:t>23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DE15-9392-40E3-9927-A7C45DFE7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D6C90-AC98-4846-BB84-3EC20BAFE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504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rsilia.gitbook.io/event-fun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rsilia.gitbook.io/event-fun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07C9E-2416-9837-3505-70E3401AC2F5}"/>
              </a:ext>
            </a:extLst>
          </p:cNvPr>
          <p:cNvSpPr txBox="1"/>
          <p:nvPr/>
        </p:nvSpPr>
        <p:spPr>
          <a:xfrm>
            <a:off x="4068216" y="3323403"/>
            <a:ext cx="42992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Day 1 Skills Workshop</a:t>
            </a:r>
          </a:p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Computational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2302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Gitbook</a:t>
            </a:r>
            <a:r>
              <a:rPr lang="en-US" dirty="0"/>
              <a:t> Event Resources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10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8665"/>
            <a:ext cx="10895135" cy="967779"/>
          </a:xfrm>
        </p:spPr>
        <p:txBody>
          <a:bodyPr>
            <a:normAutofit lnSpcReduction="10000"/>
          </a:bodyPr>
          <a:lstStyle/>
          <a:p>
            <a:r>
              <a:rPr lang="en-ZA" dirty="0"/>
              <a:t>Find your first notebook on: </a:t>
            </a:r>
          </a:p>
          <a:p>
            <a:pPr marL="0" indent="0">
              <a:buNone/>
            </a:pPr>
            <a:r>
              <a:rPr lang="en-ZA" dirty="0"/>
              <a:t>https://ersilia.gitbook.io/event-fund/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609B1-11D7-47DC-0B0D-61A80D1F5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26" y="2372501"/>
            <a:ext cx="8276948" cy="42398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3D8418-9DFE-6362-7764-F14662E90314}"/>
              </a:ext>
            </a:extLst>
          </p:cNvPr>
          <p:cNvGrpSpPr/>
          <p:nvPr/>
        </p:nvGrpSpPr>
        <p:grpSpPr>
          <a:xfrm>
            <a:off x="5884415" y="5239320"/>
            <a:ext cx="423169" cy="1227346"/>
            <a:chOff x="5339480" y="5287371"/>
            <a:chExt cx="423169" cy="1227346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974DE8C-77CE-AC90-B0A1-B67F77613B8E}"/>
                </a:ext>
              </a:extLst>
            </p:cNvPr>
            <p:cNvSpPr/>
            <p:nvPr/>
          </p:nvSpPr>
          <p:spPr>
            <a:xfrm>
              <a:off x="5339480" y="5635827"/>
              <a:ext cx="423169" cy="878890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FC203E-60E3-4514-CE85-394075FB9384}"/>
                </a:ext>
              </a:extLst>
            </p:cNvPr>
            <p:cNvSpPr/>
            <p:nvPr/>
          </p:nvSpPr>
          <p:spPr>
            <a:xfrm>
              <a:off x="5444711" y="5461599"/>
              <a:ext cx="212706" cy="11541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9E355F-69DF-F4C5-CA96-F868FDB526FC}"/>
                </a:ext>
              </a:extLst>
            </p:cNvPr>
            <p:cNvSpPr/>
            <p:nvPr/>
          </p:nvSpPr>
          <p:spPr>
            <a:xfrm>
              <a:off x="5444711" y="5287371"/>
              <a:ext cx="212706" cy="11541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2213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Preparation: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11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83" y="1076335"/>
            <a:ext cx="10895135" cy="5089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2400" dirty="0"/>
              <a:t>1) Open your first </a:t>
            </a:r>
            <a:r>
              <a:rPr lang="en-ZA" sz="2400" dirty="0" err="1"/>
              <a:t>Colab</a:t>
            </a:r>
            <a:r>
              <a:rPr lang="en-ZA" sz="2400" dirty="0"/>
              <a:t> notebook from: </a:t>
            </a:r>
          </a:p>
          <a:p>
            <a:pPr marL="0" indent="0">
              <a:buNone/>
            </a:pPr>
            <a:r>
              <a:rPr lang="en-ZA" sz="2400" dirty="0">
                <a:hlinkClick r:id="rId3"/>
              </a:rPr>
              <a:t>https://ersilia.gitbook.io/event-fund/</a:t>
            </a: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r>
              <a:rPr lang="en-ZA" sz="2400" dirty="0"/>
              <a:t>2) Open Google Drive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096B1F-5310-33CA-7143-CC99AC28F083}"/>
              </a:ext>
            </a:extLst>
          </p:cNvPr>
          <p:cNvGrpSpPr/>
          <p:nvPr/>
        </p:nvGrpSpPr>
        <p:grpSpPr>
          <a:xfrm>
            <a:off x="502147" y="2165936"/>
            <a:ext cx="6324735" cy="2966201"/>
            <a:chOff x="913866" y="2051038"/>
            <a:chExt cx="6324735" cy="29662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38E447-8D1B-35CC-2540-25EF21BC7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86" b="30366"/>
            <a:stretch/>
          </p:blipFill>
          <p:spPr>
            <a:xfrm>
              <a:off x="913866" y="2051038"/>
              <a:ext cx="6324735" cy="2966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E3B3A8EA-2CFC-E33F-6D52-D389669B9251}"/>
                </a:ext>
              </a:extLst>
            </p:cNvPr>
            <p:cNvSpPr/>
            <p:nvPr/>
          </p:nvSpPr>
          <p:spPr>
            <a:xfrm>
              <a:off x="3803876" y="4055937"/>
              <a:ext cx="601133" cy="310718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7A4F53-B681-2FBD-B98B-8AA3EEE988FF}"/>
              </a:ext>
            </a:extLst>
          </p:cNvPr>
          <p:cNvSpPr/>
          <p:nvPr/>
        </p:nvSpPr>
        <p:spPr>
          <a:xfrm>
            <a:off x="7007373" y="3313556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BAAEED-70E6-F6B1-F938-FA1F2B22ADB6}"/>
              </a:ext>
            </a:extLst>
          </p:cNvPr>
          <p:cNvSpPr/>
          <p:nvPr/>
        </p:nvSpPr>
        <p:spPr>
          <a:xfrm rot="5400000">
            <a:off x="10698858" y="4369394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AF6D30-39A5-DE06-6D38-5097E14AE324}"/>
              </a:ext>
            </a:extLst>
          </p:cNvPr>
          <p:cNvSpPr txBox="1"/>
          <p:nvPr/>
        </p:nvSpPr>
        <p:spPr>
          <a:xfrm>
            <a:off x="603616" y="6036924"/>
            <a:ext cx="604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you’re signed into your Google account you want to use for the course, both in Google Drive and </a:t>
            </a:r>
            <a:r>
              <a:rPr lang="en-US" dirty="0" err="1"/>
              <a:t>Colab</a:t>
            </a:r>
            <a:r>
              <a:rPr lang="en-US" dirty="0"/>
              <a:t>.</a:t>
            </a:r>
            <a:endParaRPr lang="en-Z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CF8495-8730-0C82-3713-A5720E01CFEC}"/>
              </a:ext>
            </a:extLst>
          </p:cNvPr>
          <p:cNvGrpSpPr/>
          <p:nvPr/>
        </p:nvGrpSpPr>
        <p:grpSpPr>
          <a:xfrm>
            <a:off x="6989533" y="5239790"/>
            <a:ext cx="5020543" cy="1184946"/>
            <a:chOff x="7091665" y="4724169"/>
            <a:chExt cx="5020543" cy="118494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A980BC-AD50-69CA-059C-0BDC8F97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665" y="4724169"/>
              <a:ext cx="4918411" cy="11582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27A6B908-73A1-88F2-9A2B-8DA97C00EE11}"/>
                </a:ext>
              </a:extLst>
            </p:cNvPr>
            <p:cNvSpPr/>
            <p:nvPr/>
          </p:nvSpPr>
          <p:spPr>
            <a:xfrm>
              <a:off x="10054404" y="4851272"/>
              <a:ext cx="2057804" cy="1057843"/>
            </a:xfrm>
            <a:prstGeom prst="frame">
              <a:avLst>
                <a:gd name="adj1" fmla="val 435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7B6DA2-ADB7-16A7-8060-16E8E7B608CD}"/>
              </a:ext>
            </a:extLst>
          </p:cNvPr>
          <p:cNvGrpSpPr/>
          <p:nvPr/>
        </p:nvGrpSpPr>
        <p:grpSpPr>
          <a:xfrm>
            <a:off x="7866305" y="2160756"/>
            <a:ext cx="4098543" cy="2082372"/>
            <a:chOff x="7911533" y="1790562"/>
            <a:chExt cx="4098543" cy="208237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24D2CE8-53E2-9696-0299-3E5B4BEA2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02"/>
            <a:stretch/>
          </p:blipFill>
          <p:spPr>
            <a:xfrm>
              <a:off x="7911533" y="1790562"/>
              <a:ext cx="4098543" cy="2082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C194B8F0-F8A1-3BA6-146A-410FE89919AF}"/>
                </a:ext>
              </a:extLst>
            </p:cNvPr>
            <p:cNvSpPr/>
            <p:nvPr/>
          </p:nvSpPr>
          <p:spPr>
            <a:xfrm>
              <a:off x="9011807" y="3087354"/>
              <a:ext cx="744985" cy="310718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63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01C272-8DC4-BCF0-B4B5-430FFDB748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1" y="1132586"/>
            <a:ext cx="9120351" cy="3099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12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188"/>
            <a:ext cx="10895135" cy="967779"/>
          </a:xfrm>
        </p:spPr>
        <p:txBody>
          <a:bodyPr>
            <a:normAutofit/>
          </a:bodyPr>
          <a:lstStyle/>
          <a:p>
            <a:r>
              <a:rPr lang="en-ZA" dirty="0"/>
              <a:t>Once the first code block is run, Google will allocate some computing resources for us on the cloud.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891C507-1DFA-E561-E9C4-9AF0714E183E}"/>
              </a:ext>
            </a:extLst>
          </p:cNvPr>
          <p:cNvSpPr/>
          <p:nvPr/>
        </p:nvSpPr>
        <p:spPr>
          <a:xfrm>
            <a:off x="1456267" y="3484033"/>
            <a:ext cx="601133" cy="4445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340089A-F68B-8584-A7B5-BD5CD921FDCC}"/>
              </a:ext>
            </a:extLst>
          </p:cNvPr>
          <p:cNvSpPr/>
          <p:nvPr/>
        </p:nvSpPr>
        <p:spPr>
          <a:xfrm>
            <a:off x="8818033" y="1430867"/>
            <a:ext cx="817034" cy="3429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D6EFA2-0593-4B75-5DD6-CC0007B57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96" y="5803721"/>
            <a:ext cx="1463167" cy="55630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3AA956-18B4-0D8C-1AAD-E401B17F4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16" y="5806879"/>
            <a:ext cx="1463167" cy="510584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E89023-1559-3684-032C-CA0DB26E2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05" y="5763927"/>
            <a:ext cx="1447925" cy="57917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4561095-CCC1-4D7A-C109-FC06CC26C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52" y="5772393"/>
            <a:ext cx="1409822" cy="571550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3004B9-E32E-C88F-44AF-6BE048523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52" y="5798185"/>
            <a:ext cx="1524040" cy="527971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F67BAD7E-4BAF-54C1-402B-43C54B5A4527}"/>
              </a:ext>
            </a:extLst>
          </p:cNvPr>
          <p:cNvSpPr/>
          <p:nvPr/>
        </p:nvSpPr>
        <p:spPr>
          <a:xfrm>
            <a:off x="2620437" y="5960530"/>
            <a:ext cx="402167" cy="1540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CDB9CE2-8AA8-F42F-A7FD-5858AB9762C1}"/>
              </a:ext>
            </a:extLst>
          </p:cNvPr>
          <p:cNvSpPr/>
          <p:nvPr/>
        </p:nvSpPr>
        <p:spPr>
          <a:xfrm>
            <a:off x="4647484" y="5969188"/>
            <a:ext cx="402167" cy="1540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1E53994-EC17-F11F-6DAF-66D034938420}"/>
              </a:ext>
            </a:extLst>
          </p:cNvPr>
          <p:cNvSpPr/>
          <p:nvPr/>
        </p:nvSpPr>
        <p:spPr>
          <a:xfrm>
            <a:off x="6636428" y="5988893"/>
            <a:ext cx="402167" cy="1540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12B2A50-0D38-3162-3F26-CF96FA4B926D}"/>
              </a:ext>
            </a:extLst>
          </p:cNvPr>
          <p:cNvSpPr/>
          <p:nvPr/>
        </p:nvSpPr>
        <p:spPr>
          <a:xfrm>
            <a:off x="8678717" y="5969188"/>
            <a:ext cx="402167" cy="15402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69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A47827-7BDE-306B-049B-8A193A18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85" y="1158710"/>
            <a:ext cx="9120352" cy="3118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Cell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13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868" y="4979571"/>
            <a:ext cx="10895135" cy="967779"/>
          </a:xfrm>
        </p:spPr>
        <p:txBody>
          <a:bodyPr>
            <a:normAutofit/>
          </a:bodyPr>
          <a:lstStyle/>
          <a:p>
            <a:r>
              <a:rPr lang="en-ZA" dirty="0"/>
              <a:t>Run the first code block.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891C507-1DFA-E561-E9C4-9AF0714E183E}"/>
              </a:ext>
            </a:extLst>
          </p:cNvPr>
          <p:cNvSpPr/>
          <p:nvPr/>
        </p:nvSpPr>
        <p:spPr>
          <a:xfrm>
            <a:off x="1456267" y="3484033"/>
            <a:ext cx="601133" cy="4445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340089A-F68B-8584-A7B5-BD5CD921FDCC}"/>
              </a:ext>
            </a:extLst>
          </p:cNvPr>
          <p:cNvSpPr/>
          <p:nvPr/>
        </p:nvSpPr>
        <p:spPr>
          <a:xfrm>
            <a:off x="8617131" y="1430867"/>
            <a:ext cx="1017936" cy="3429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2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Python Commands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14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895135" cy="1872718"/>
          </a:xfrm>
        </p:spPr>
        <p:txBody>
          <a:bodyPr>
            <a:normAutofit lnSpcReduction="10000"/>
          </a:bodyPr>
          <a:lstStyle/>
          <a:p>
            <a:r>
              <a:rPr lang="en-ZA" dirty="0"/>
              <a:t>Comments are plain text that aid code-readability.</a:t>
            </a:r>
          </a:p>
          <a:p>
            <a:endParaRPr lang="en-ZA" dirty="0"/>
          </a:p>
          <a:p>
            <a:r>
              <a:rPr lang="en-ZA" dirty="0"/>
              <a:t>Python commands in a cell are all executed after pressing the ‘run’ button.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7C8BB-C345-FEAC-0FF6-8A14AFB4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" y="1240881"/>
            <a:ext cx="8100762" cy="55630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11E3673-E24B-AEB0-6A7E-1D533BCCE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9071"/>
            <a:ext cx="4313294" cy="937341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D5B24FA-468A-CE09-B964-7C856CBE1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43163"/>
            <a:ext cx="3657917" cy="929721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B39BF4D9-3CBB-BCE1-B07A-D56EF8DF83C9}"/>
              </a:ext>
            </a:extLst>
          </p:cNvPr>
          <p:cNvSpPr/>
          <p:nvPr/>
        </p:nvSpPr>
        <p:spPr>
          <a:xfrm>
            <a:off x="2994846" y="2582940"/>
            <a:ext cx="2707453" cy="211667"/>
          </a:xfrm>
          <a:prstGeom prst="leftArrow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176B1-EA18-72A2-1B42-D2ED0D9B122A}"/>
              </a:ext>
            </a:extLst>
          </p:cNvPr>
          <p:cNvSpPr txBox="1"/>
          <p:nvPr/>
        </p:nvSpPr>
        <p:spPr>
          <a:xfrm>
            <a:off x="5736167" y="2504107"/>
            <a:ext cx="1658339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Python command</a:t>
            </a:r>
            <a:endParaRPr lang="en-ZA" sz="1600" dirty="0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3DB0042-5283-CBA9-1016-B5B8DFF83D5F}"/>
              </a:ext>
            </a:extLst>
          </p:cNvPr>
          <p:cNvSpPr/>
          <p:nvPr/>
        </p:nvSpPr>
        <p:spPr>
          <a:xfrm>
            <a:off x="2372546" y="2914360"/>
            <a:ext cx="2778947" cy="211667"/>
          </a:xfrm>
          <a:prstGeom prst="leftArrow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371C2-58B5-E37C-8D24-673631DD38D0}"/>
              </a:ext>
            </a:extLst>
          </p:cNvPr>
          <p:cNvSpPr txBox="1"/>
          <p:nvPr/>
        </p:nvSpPr>
        <p:spPr>
          <a:xfrm>
            <a:off x="5173129" y="2886323"/>
            <a:ext cx="780983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Output</a:t>
            </a:r>
            <a:endParaRPr lang="en-ZA" sz="1600" dirty="0"/>
          </a:p>
        </p:txBody>
      </p:sp>
    </p:spTree>
    <p:extLst>
      <p:ext uri="{BB962C8B-B14F-4D97-AF65-F5344CB8AC3E}">
        <p14:creationId xmlns:p14="http://schemas.microsoft.com/office/powerpoint/2010/main" val="40532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Variables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15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2"/>
            <a:ext cx="10895135" cy="2319867"/>
          </a:xfrm>
        </p:spPr>
        <p:txBody>
          <a:bodyPr>
            <a:normAutofit/>
          </a:bodyPr>
          <a:lstStyle/>
          <a:p>
            <a:r>
              <a:rPr lang="en-ZA" dirty="0"/>
              <a:t>Variables store data to be referenced later using the variable’s name.</a:t>
            </a:r>
          </a:p>
          <a:p>
            <a:endParaRPr lang="en-ZA" dirty="0"/>
          </a:p>
          <a:p>
            <a:r>
              <a:rPr lang="en-ZA" dirty="0"/>
              <a:t>Variables are assigned or reassigned with the ‘=‘ operator.</a:t>
            </a:r>
          </a:p>
          <a:p>
            <a:endParaRPr lang="en-ZA" dirty="0"/>
          </a:p>
          <a:p>
            <a:endParaRPr lang="en-ZA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0E0803-EB90-8AE2-FE73-EA2624E3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5081585"/>
            <a:ext cx="4846740" cy="1127858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D58244D-0666-1451-AD78-BD8BEFE0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3753598"/>
            <a:ext cx="4846740" cy="10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5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Data Types (Lists)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16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2"/>
            <a:ext cx="10895135" cy="231986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ZA" dirty="0"/>
              <a:t>All data has an associated ‘type’.</a:t>
            </a:r>
          </a:p>
          <a:p>
            <a:pPr>
              <a:lnSpc>
                <a:spcPct val="130000"/>
              </a:lnSpc>
            </a:pPr>
            <a:r>
              <a:rPr lang="en-ZA" dirty="0"/>
              <a:t>Lists are useful type for storing collections of data in a single variable.</a:t>
            </a:r>
          </a:p>
          <a:p>
            <a:pPr>
              <a:lnSpc>
                <a:spcPct val="130000"/>
              </a:lnSpc>
            </a:pPr>
            <a:r>
              <a:rPr lang="en-ZA" dirty="0"/>
              <a:t>Lists are denoted with ‘[ ]’ and are zero-indexed.</a:t>
            </a:r>
          </a:p>
          <a:p>
            <a:pPr>
              <a:lnSpc>
                <a:spcPct val="130000"/>
              </a:lnSpc>
            </a:pPr>
            <a:endParaRPr lang="en-ZA" dirty="0"/>
          </a:p>
          <a:p>
            <a:pPr>
              <a:lnSpc>
                <a:spcPct val="130000"/>
              </a:lnSpc>
            </a:pPr>
            <a:endParaRPr lang="en-ZA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33919D-E1E4-CC8E-6C9F-F23735DCA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5176576"/>
            <a:ext cx="5212532" cy="944962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7F9EF40-20C0-BAAA-AD96-8AD6588F5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3910255"/>
            <a:ext cx="5136325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Functions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17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2"/>
            <a:ext cx="10895135" cy="3153835"/>
          </a:xfrm>
        </p:spPr>
        <p:txBody>
          <a:bodyPr>
            <a:normAutofit/>
          </a:bodyPr>
          <a:lstStyle/>
          <a:p>
            <a:r>
              <a:rPr lang="en-ZA" dirty="0"/>
              <a:t>A ‘function’ is a reusable block of code that performs a specific task and avoids code duplication.</a:t>
            </a:r>
            <a:br>
              <a:rPr lang="en-ZA" dirty="0"/>
            </a:br>
            <a:endParaRPr lang="en-ZA" dirty="0"/>
          </a:p>
          <a:p>
            <a:r>
              <a:rPr lang="en-ZA" dirty="0"/>
              <a:t>Functions are called with their name and additional data in ‘( )’.</a:t>
            </a:r>
            <a:br>
              <a:rPr lang="en-ZA" dirty="0"/>
            </a:br>
            <a:endParaRPr lang="en-ZA" dirty="0"/>
          </a:p>
          <a:p>
            <a:r>
              <a:rPr lang="en-ZA" dirty="0"/>
              <a:t>There are many built-in Python functions.</a:t>
            </a:r>
          </a:p>
          <a:p>
            <a:endParaRPr lang="en-ZA" dirty="0"/>
          </a:p>
          <a:p>
            <a:endParaRPr lang="en-ZA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3CCEAD-83AA-D596-4D11-C98024923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4478804"/>
            <a:ext cx="5677392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Functions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18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25738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Functions can be shared between programs.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To use external packages and functions, we ‘import’ them into our workspace.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388CFC-F587-5050-B636-A75788FFD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7" y="5024622"/>
            <a:ext cx="4717189" cy="122692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D308F1C-1FE4-5B56-31A3-2CFE26B93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7" y="3683001"/>
            <a:ext cx="4816257" cy="122692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BA39E4-E301-91DD-B1DF-767A59B17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5" b="69978"/>
          <a:stretch/>
        </p:blipFill>
        <p:spPr>
          <a:xfrm>
            <a:off x="7121334" y="4578445"/>
            <a:ext cx="4470398" cy="6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8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95E4-F863-48A7-66D2-460C97C2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Secret…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04A7-CC03-FB4A-E649-6F389D9F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19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F0710-B315-70BB-CECD-2967B5B70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54" y="1280751"/>
            <a:ext cx="4679128" cy="4670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C3E7E-FDF3-1B48-1A14-1020DB055789}"/>
              </a:ext>
            </a:extLst>
          </p:cNvPr>
          <p:cNvSpPr txBox="1"/>
          <p:nvPr/>
        </p:nvSpPr>
        <p:spPr>
          <a:xfrm>
            <a:off x="5337932" y="5967390"/>
            <a:ext cx="3179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800" dirty="0"/>
              <a:t>https://twitter.com/programmersmeme/status/1243850868082053121</a:t>
            </a:r>
          </a:p>
        </p:txBody>
      </p:sp>
    </p:spTree>
    <p:extLst>
      <p:ext uri="{BB962C8B-B14F-4D97-AF65-F5344CB8AC3E}">
        <p14:creationId xmlns:p14="http://schemas.microsoft.com/office/powerpoint/2010/main" val="2808707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Preparation: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83" y="1076335"/>
            <a:ext cx="10895135" cy="5089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2400" dirty="0"/>
              <a:t>1) Open your first </a:t>
            </a:r>
            <a:r>
              <a:rPr lang="en-ZA" sz="2400" dirty="0" err="1"/>
              <a:t>Colab</a:t>
            </a:r>
            <a:r>
              <a:rPr lang="en-ZA" sz="2400" dirty="0"/>
              <a:t> notebook from: </a:t>
            </a:r>
          </a:p>
          <a:p>
            <a:pPr marL="0" indent="0">
              <a:buNone/>
            </a:pPr>
            <a:r>
              <a:rPr lang="en-ZA" sz="2400" dirty="0">
                <a:hlinkClick r:id="rId3"/>
              </a:rPr>
              <a:t>https://ersilia.gitbook.io/event-fund/</a:t>
            </a: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endParaRPr lang="en-ZA" sz="2400" dirty="0"/>
          </a:p>
          <a:p>
            <a:pPr marL="0" indent="0">
              <a:buNone/>
            </a:pPr>
            <a:r>
              <a:rPr lang="en-ZA" sz="2400" dirty="0"/>
              <a:t>2) Open Google Drive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096B1F-5310-33CA-7143-CC99AC28F083}"/>
              </a:ext>
            </a:extLst>
          </p:cNvPr>
          <p:cNvGrpSpPr/>
          <p:nvPr/>
        </p:nvGrpSpPr>
        <p:grpSpPr>
          <a:xfrm>
            <a:off x="502147" y="2165936"/>
            <a:ext cx="6324735" cy="2966201"/>
            <a:chOff x="913866" y="2051038"/>
            <a:chExt cx="6324735" cy="29662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38E447-8D1B-35CC-2540-25EF21BC7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86" b="30366"/>
            <a:stretch/>
          </p:blipFill>
          <p:spPr>
            <a:xfrm>
              <a:off x="913866" y="2051038"/>
              <a:ext cx="6324735" cy="29662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E3B3A8EA-2CFC-E33F-6D52-D389669B9251}"/>
                </a:ext>
              </a:extLst>
            </p:cNvPr>
            <p:cNvSpPr/>
            <p:nvPr/>
          </p:nvSpPr>
          <p:spPr>
            <a:xfrm>
              <a:off x="3803876" y="4055937"/>
              <a:ext cx="601133" cy="310718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7A4F53-B681-2FBD-B98B-8AA3EEE988FF}"/>
              </a:ext>
            </a:extLst>
          </p:cNvPr>
          <p:cNvSpPr/>
          <p:nvPr/>
        </p:nvSpPr>
        <p:spPr>
          <a:xfrm>
            <a:off x="7007373" y="3313556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BBAAEED-70E6-F6B1-F938-FA1F2B22ADB6}"/>
              </a:ext>
            </a:extLst>
          </p:cNvPr>
          <p:cNvSpPr/>
          <p:nvPr/>
        </p:nvSpPr>
        <p:spPr>
          <a:xfrm rot="5400000">
            <a:off x="10698858" y="4369394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AF6D30-39A5-DE06-6D38-5097E14AE324}"/>
              </a:ext>
            </a:extLst>
          </p:cNvPr>
          <p:cNvSpPr txBox="1"/>
          <p:nvPr/>
        </p:nvSpPr>
        <p:spPr>
          <a:xfrm>
            <a:off x="603616" y="6036924"/>
            <a:ext cx="604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you’re signed into your Google account you want to use for the course, both in Google Drive and </a:t>
            </a:r>
            <a:r>
              <a:rPr lang="en-US" dirty="0" err="1"/>
              <a:t>Colab</a:t>
            </a:r>
            <a:r>
              <a:rPr lang="en-US" dirty="0"/>
              <a:t>.</a:t>
            </a:r>
            <a:endParaRPr lang="en-Z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CF8495-8730-0C82-3713-A5720E01CFEC}"/>
              </a:ext>
            </a:extLst>
          </p:cNvPr>
          <p:cNvGrpSpPr/>
          <p:nvPr/>
        </p:nvGrpSpPr>
        <p:grpSpPr>
          <a:xfrm>
            <a:off x="6989533" y="5239790"/>
            <a:ext cx="5020543" cy="1184946"/>
            <a:chOff x="7091665" y="4724169"/>
            <a:chExt cx="5020543" cy="118494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A980BC-AD50-69CA-059C-0BDC8F97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665" y="4724169"/>
              <a:ext cx="4918411" cy="11582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27A6B908-73A1-88F2-9A2B-8DA97C00EE11}"/>
                </a:ext>
              </a:extLst>
            </p:cNvPr>
            <p:cNvSpPr/>
            <p:nvPr/>
          </p:nvSpPr>
          <p:spPr>
            <a:xfrm>
              <a:off x="10054404" y="4851272"/>
              <a:ext cx="2057804" cy="1057843"/>
            </a:xfrm>
            <a:prstGeom prst="frame">
              <a:avLst>
                <a:gd name="adj1" fmla="val 435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7B6DA2-ADB7-16A7-8060-16E8E7B608CD}"/>
              </a:ext>
            </a:extLst>
          </p:cNvPr>
          <p:cNvGrpSpPr/>
          <p:nvPr/>
        </p:nvGrpSpPr>
        <p:grpSpPr>
          <a:xfrm>
            <a:off x="7866305" y="2160756"/>
            <a:ext cx="4098543" cy="2082372"/>
            <a:chOff x="7911533" y="1790562"/>
            <a:chExt cx="4098543" cy="208237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24D2CE8-53E2-9696-0299-3E5B4BEA2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02"/>
            <a:stretch/>
          </p:blipFill>
          <p:spPr>
            <a:xfrm>
              <a:off x="7911533" y="1790562"/>
              <a:ext cx="4098543" cy="2082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C194B8F0-F8A1-3BA6-146A-410FE89919AF}"/>
                </a:ext>
              </a:extLst>
            </p:cNvPr>
            <p:cNvSpPr/>
            <p:nvPr/>
          </p:nvSpPr>
          <p:spPr>
            <a:xfrm>
              <a:off x="9011807" y="3087354"/>
              <a:ext cx="744985" cy="310718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89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07C9E-2416-9837-3505-70E3401AC2F5}"/>
              </a:ext>
            </a:extLst>
          </p:cNvPr>
          <p:cNvSpPr txBox="1"/>
          <p:nvPr/>
        </p:nvSpPr>
        <p:spPr>
          <a:xfrm>
            <a:off x="4536646" y="3323403"/>
            <a:ext cx="3362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Day 1 Skills Workshop</a:t>
            </a:r>
          </a:p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136214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Google Drive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21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35332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We can link our </a:t>
            </a:r>
            <a:r>
              <a:rPr lang="en-ZA" dirty="0" err="1"/>
              <a:t>Colab</a:t>
            </a:r>
            <a:r>
              <a:rPr lang="en-ZA" dirty="0"/>
              <a:t> Notebook to Google Drive to store and work on files.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Grant Google </a:t>
            </a:r>
            <a:r>
              <a:rPr lang="en-ZA" dirty="0" err="1"/>
              <a:t>Colab</a:t>
            </a:r>
            <a:r>
              <a:rPr lang="en-ZA" dirty="0"/>
              <a:t> access to your Google Drive.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835C9-2107-47CA-A503-17ABDE371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2280766"/>
            <a:ext cx="6965284" cy="73920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0CC50A-083A-7592-0C0F-20B623FC0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8118"/>
            <a:ext cx="6935510" cy="15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Google Drive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22</a:t>
            </a:fld>
            <a:endParaRPr lang="en-ZA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A1881D4-8A60-DDCB-E3D5-F4A3511FB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48565"/>
            <a:ext cx="5257800" cy="82170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C34066-7717-F284-231A-B0A0E971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33" y="1361587"/>
            <a:ext cx="3058499" cy="2844007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8E3643-4C1D-1B89-E66C-C80BB2C45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68" y="1361587"/>
            <a:ext cx="3058499" cy="284200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D06F21-FFC6-D56F-2A51-C12B18438D2B}"/>
              </a:ext>
            </a:extLst>
          </p:cNvPr>
          <p:cNvSpPr/>
          <p:nvPr/>
        </p:nvSpPr>
        <p:spPr>
          <a:xfrm>
            <a:off x="5542573" y="2630920"/>
            <a:ext cx="923193" cy="3033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75B89B5D-D2B0-6F7D-0BB9-80BDFC5FF6F2}"/>
              </a:ext>
            </a:extLst>
          </p:cNvPr>
          <p:cNvSpPr/>
          <p:nvPr/>
        </p:nvSpPr>
        <p:spPr>
          <a:xfrm>
            <a:off x="8280028" y="3276600"/>
            <a:ext cx="1037539" cy="3429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254C7F6-8D47-9A67-2E5F-DE572E0AAFCB}"/>
              </a:ext>
            </a:extLst>
          </p:cNvPr>
          <p:cNvSpPr/>
          <p:nvPr/>
        </p:nvSpPr>
        <p:spPr>
          <a:xfrm>
            <a:off x="2355663" y="2992966"/>
            <a:ext cx="2161304" cy="3429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7EAC-5447-9CB2-AA18-245A2E096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1347"/>
            <a:ext cx="10895135" cy="6250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When complete, you should see:</a:t>
            </a:r>
          </a:p>
        </p:txBody>
      </p:sp>
    </p:spTree>
    <p:extLst>
      <p:ext uri="{BB962C8B-B14F-4D97-AF65-F5344CB8AC3E}">
        <p14:creationId xmlns:p14="http://schemas.microsoft.com/office/powerpoint/2010/main" val="40158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44064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 err="1"/>
              <a:t>Colab</a:t>
            </a:r>
            <a:r>
              <a:rPr lang="en-ZA" dirty="0"/>
              <a:t> runs within a Linux environment.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We run Linux commands with a preceding ‘!’.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In Google Drive (might need to refresh the page):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5DAC3B-159C-5A60-7439-99590D49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3156819"/>
            <a:ext cx="7155800" cy="60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2C9F56-B581-4EA5-8398-6FE5A9871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5108423"/>
            <a:ext cx="2893482" cy="1104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31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68E577-B744-6803-E623-9F7CB0B6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2239900"/>
            <a:ext cx="9670618" cy="182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24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11307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Now we’ll make a copy of the workshop resources into the new folder.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DBD2E7-F900-AA90-B790-20CBF1A80267}"/>
              </a:ext>
            </a:extLst>
          </p:cNvPr>
          <p:cNvSpPr txBox="1">
            <a:spLocks/>
          </p:cNvSpPr>
          <p:nvPr/>
        </p:nvSpPr>
        <p:spPr>
          <a:xfrm>
            <a:off x="838200" y="4383854"/>
            <a:ext cx="10895135" cy="808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ZA" dirty="0"/>
              <a:t>Our ‘h3d_ersilia_ai_workshop’ folder is no longer empty.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856E3E-7EEC-385C-2E34-AB14A8097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5116735"/>
            <a:ext cx="5342378" cy="14259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04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F05816-F038-AB60-8886-D9226DAF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1792926"/>
            <a:ext cx="7849280" cy="1386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25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4"/>
            <a:ext cx="10895135" cy="8316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Let’s check if we can read the test file in the folder.</a:t>
            </a:r>
          </a:p>
        </p:txBody>
      </p:sp>
    </p:spTree>
    <p:extLst>
      <p:ext uri="{BB962C8B-B14F-4D97-AF65-F5344CB8AC3E}">
        <p14:creationId xmlns:p14="http://schemas.microsoft.com/office/powerpoint/2010/main" val="56733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Notebook Copy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26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10698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If you want to save edits to your notebook, save a copy to Google Drive: select ‘File’ -&gt; ‘Save a Copy in Drive’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0B42B-0E81-69AE-5FCF-94EA3B7AB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3" y="2589823"/>
            <a:ext cx="9201274" cy="3527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CE80572-71C5-88AC-BC64-10096AECD425}"/>
              </a:ext>
            </a:extLst>
          </p:cNvPr>
          <p:cNvSpPr/>
          <p:nvPr/>
        </p:nvSpPr>
        <p:spPr>
          <a:xfrm>
            <a:off x="1859553" y="4182310"/>
            <a:ext cx="1175477" cy="34290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36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Notebook Copy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27</a:t>
            </a:fld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103CF8-97A4-FDEA-DF59-B76E34868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3" y="2589823"/>
            <a:ext cx="9201274" cy="264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1FDA9F7-85D4-3C99-E7C6-04BE1309FAF3}"/>
              </a:ext>
            </a:extLst>
          </p:cNvPr>
          <p:cNvSpPr/>
          <p:nvPr/>
        </p:nvSpPr>
        <p:spPr>
          <a:xfrm rot="16200000">
            <a:off x="4774631" y="3067299"/>
            <a:ext cx="672429" cy="3033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6E1681-1A3F-73EA-EC37-05690922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10698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The copy is save to Google Drive and opened in a new tab.</a:t>
            </a:r>
          </a:p>
        </p:txBody>
      </p:sp>
    </p:spTree>
    <p:extLst>
      <p:ext uri="{BB962C8B-B14F-4D97-AF65-F5344CB8AC3E}">
        <p14:creationId xmlns:p14="http://schemas.microsoft.com/office/powerpoint/2010/main" val="2359207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2A7F65-75EF-FB7C-B969-CD51F5AF0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7" y="3753210"/>
            <a:ext cx="5536410" cy="1105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Notebook Copy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28</a:t>
            </a:fld>
            <a:endParaRPr lang="en-ZA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6E1681-1A3F-73EA-EC37-05690922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21301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In your Google Drive, you will now have a ‘</a:t>
            </a:r>
            <a:r>
              <a:rPr lang="en-ZA" dirty="0" err="1"/>
              <a:t>Colab</a:t>
            </a:r>
            <a:r>
              <a:rPr lang="en-ZA" dirty="0"/>
              <a:t> Notebooks’ folder.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Copies of notebooks will be saved here.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62038-6EC3-459D-81B2-2439B44BD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42" y="3386231"/>
            <a:ext cx="2253391" cy="283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0E50782-DB81-CB95-E882-13CE603E5244}"/>
              </a:ext>
            </a:extLst>
          </p:cNvPr>
          <p:cNvSpPr/>
          <p:nvPr/>
        </p:nvSpPr>
        <p:spPr>
          <a:xfrm>
            <a:off x="6914715" y="4105072"/>
            <a:ext cx="886868" cy="4176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7B378CC-414A-D2B8-0981-AF806A9B4A79}"/>
              </a:ext>
            </a:extLst>
          </p:cNvPr>
          <p:cNvSpPr/>
          <p:nvPr/>
        </p:nvSpPr>
        <p:spPr>
          <a:xfrm>
            <a:off x="838201" y="4105072"/>
            <a:ext cx="2809672" cy="753895"/>
          </a:xfrm>
          <a:prstGeom prst="frame">
            <a:avLst>
              <a:gd name="adj1" fmla="val 690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1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23888-A8DF-F2A2-2EC7-431BC9DAC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61"/>
          <a:stretch/>
        </p:blipFill>
        <p:spPr>
          <a:xfrm>
            <a:off x="1495363" y="2589824"/>
            <a:ext cx="9201274" cy="3159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the Original Notebook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29</a:t>
            </a:fld>
            <a:endParaRPr lang="en-ZA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1FDA9F7-85D4-3C99-E7C6-04BE1309FAF3}"/>
              </a:ext>
            </a:extLst>
          </p:cNvPr>
          <p:cNvSpPr/>
          <p:nvPr/>
        </p:nvSpPr>
        <p:spPr>
          <a:xfrm rot="16200000">
            <a:off x="3325210" y="3057572"/>
            <a:ext cx="672429" cy="30333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6E1681-1A3F-73EA-EC37-05690922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3"/>
            <a:ext cx="10895135" cy="10698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Let’s go back to our original notebook and continue.</a:t>
            </a:r>
          </a:p>
        </p:txBody>
      </p:sp>
    </p:spTree>
    <p:extLst>
      <p:ext uri="{BB962C8B-B14F-4D97-AF65-F5344CB8AC3E}">
        <p14:creationId xmlns:p14="http://schemas.microsoft.com/office/powerpoint/2010/main" val="68850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96B8-5FFE-ACD9-022E-B9293EDC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B03A-2DF1-9F89-632A-FDF2D891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080"/>
            <a:ext cx="10590400" cy="52969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Intro to Python / Notebooks / Google </a:t>
            </a:r>
            <a:r>
              <a:rPr lang="en-ZA" dirty="0" err="1"/>
              <a:t>Colab</a:t>
            </a: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Linking to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Intro to Chemical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Visualise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502F6-B08B-D768-1F99-52F302BB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383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07C9E-2416-9837-3505-70E3401AC2F5}"/>
              </a:ext>
            </a:extLst>
          </p:cNvPr>
          <p:cNvSpPr txBox="1"/>
          <p:nvPr/>
        </p:nvSpPr>
        <p:spPr>
          <a:xfrm>
            <a:off x="4536646" y="3323403"/>
            <a:ext cx="33623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Day 1 Skills Workshop</a:t>
            </a:r>
          </a:p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Chemical Databases</a:t>
            </a:r>
          </a:p>
        </p:txBody>
      </p:sp>
    </p:spTree>
    <p:extLst>
      <p:ext uri="{BB962C8B-B14F-4D97-AF65-F5344CB8AC3E}">
        <p14:creationId xmlns:p14="http://schemas.microsoft.com/office/powerpoint/2010/main" val="3647478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AE83-AB98-E20E-2222-9A9C8061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7892143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drug-like molecules are there?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EF122-B9D9-F680-E3EB-7117B6727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1221"/>
            <a:ext cx="10590400" cy="532596"/>
          </a:xfrm>
        </p:spPr>
        <p:txBody>
          <a:bodyPr>
            <a:normAutofit/>
          </a:bodyPr>
          <a:lstStyle/>
          <a:p>
            <a:r>
              <a:rPr lang="en-US" dirty="0"/>
              <a:t>Just for small organic drug-like molecules: 10</a:t>
            </a:r>
            <a:r>
              <a:rPr lang="en-US" baseline="30000" dirty="0"/>
              <a:t>60</a:t>
            </a:r>
          </a:p>
          <a:p>
            <a:endParaRPr lang="en-US" baseline="30000" dirty="0"/>
          </a:p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4C62-021B-F834-538C-2626DD9A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31</a:t>
            </a:fld>
            <a:endParaRPr lang="en-Z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D0977C-5C1C-72A2-B82C-623E3F7D9BA8}"/>
              </a:ext>
            </a:extLst>
          </p:cNvPr>
          <p:cNvSpPr txBox="1">
            <a:spLocks/>
          </p:cNvSpPr>
          <p:nvPr/>
        </p:nvSpPr>
        <p:spPr>
          <a:xfrm>
            <a:off x="932759" y="2555046"/>
            <a:ext cx="10590400" cy="96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1 000 000 000 000 000 000 000 000 000 000 000 000 000 000 000 000 000 000 000 000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73C33B-6E99-AC41-B26B-5518F28BE7CF}"/>
              </a:ext>
            </a:extLst>
          </p:cNvPr>
          <p:cNvSpPr txBox="1">
            <a:spLocks/>
          </p:cNvSpPr>
          <p:nvPr/>
        </p:nvSpPr>
        <p:spPr>
          <a:xfrm>
            <a:off x="932759" y="3704282"/>
            <a:ext cx="11032089" cy="67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Meanwhile, the largest databases list less than: ~10</a:t>
            </a:r>
            <a:r>
              <a:rPr lang="en-US" baseline="30000" dirty="0"/>
              <a:t>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132127-A683-8F3E-F33C-22C93CB53FFE}"/>
              </a:ext>
            </a:extLst>
          </p:cNvPr>
          <p:cNvSpPr txBox="1">
            <a:spLocks/>
          </p:cNvSpPr>
          <p:nvPr/>
        </p:nvSpPr>
        <p:spPr>
          <a:xfrm>
            <a:off x="838200" y="2030012"/>
            <a:ext cx="10590400" cy="532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That’s: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D90BA-C7F3-131B-F0F3-4FFD6C50D61A}"/>
              </a:ext>
            </a:extLst>
          </p:cNvPr>
          <p:cNvSpPr txBox="1"/>
          <p:nvPr/>
        </p:nvSpPr>
        <p:spPr>
          <a:xfrm>
            <a:off x="838200" y="4377811"/>
            <a:ext cx="1018259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3E3E3E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That’s only: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3E3E3E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1 000 000 000</a:t>
            </a:r>
          </a:p>
          <a:p>
            <a:pPr marL="0" indent="0">
              <a:buNone/>
            </a:pPr>
            <a:endParaRPr lang="en-US" sz="2800" b="1" dirty="0">
              <a:solidFill>
                <a:srgbClr val="3E3E3E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E3E3E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Therefore, much to gain from computational tools.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370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ADFF-9162-FFB5-45DA-388146DB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448006" cy="598702"/>
          </a:xfrm>
        </p:spPr>
        <p:txBody>
          <a:bodyPr>
            <a:normAutofit/>
          </a:bodyPr>
          <a:lstStyle/>
          <a:p>
            <a:r>
              <a:rPr lang="en-US" dirty="0"/>
              <a:t>Open Access Chemical Databases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50688-48A7-57C2-DBEA-15B56D560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517"/>
            <a:ext cx="10590400" cy="52969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PubChem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Largest database of chemical bioactivity against their assays.</a:t>
            </a:r>
          </a:p>
          <a:p>
            <a:endParaRPr lang="en-US" dirty="0"/>
          </a:p>
          <a:p>
            <a:r>
              <a:rPr lang="en-US" dirty="0" err="1"/>
              <a:t>ChEMBL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Manually curated bioactivity database for drug-like molecules.</a:t>
            </a:r>
          </a:p>
          <a:p>
            <a:endParaRPr lang="en-US" dirty="0"/>
          </a:p>
          <a:p>
            <a:r>
              <a:rPr lang="en-US" dirty="0"/>
              <a:t>Therapeutic Data Commons (TDC)</a:t>
            </a:r>
          </a:p>
          <a:p>
            <a:pPr marL="457200" lvl="1" indent="0">
              <a:buNone/>
            </a:pPr>
            <a:r>
              <a:rPr lang="en-US" dirty="0"/>
              <a:t>Platform for AI-ready datasets for drug discovery.</a:t>
            </a:r>
          </a:p>
          <a:p>
            <a:endParaRPr lang="en-US" dirty="0"/>
          </a:p>
          <a:p>
            <a:r>
              <a:rPr lang="en-US" dirty="0"/>
              <a:t>Community for Open-Antimicrobial Drug Discovery</a:t>
            </a:r>
          </a:p>
          <a:p>
            <a:pPr marL="457200" lvl="1" indent="0">
              <a:buNone/>
            </a:pPr>
            <a:r>
              <a:rPr lang="en-US" dirty="0"/>
              <a:t>Community driven screening for antibiotics.</a:t>
            </a:r>
          </a:p>
          <a:p>
            <a:endParaRPr lang="en-US" dirty="0"/>
          </a:p>
          <a:p>
            <a:r>
              <a:rPr lang="en-US" dirty="0"/>
              <a:t>ZINC</a:t>
            </a:r>
          </a:p>
          <a:p>
            <a:pPr marL="457200" lvl="1" indent="0">
              <a:buNone/>
            </a:pPr>
            <a:r>
              <a:rPr lang="en-ZA" dirty="0"/>
              <a:t>Collection of commercially available compounds for screening.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3CDD2-0341-5BB9-F784-29C7F18D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32</a:t>
            </a:fld>
            <a:endParaRPr lang="en-ZA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1FDA446-2478-133B-683F-9BBC8D5726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56" y="1370271"/>
            <a:ext cx="1533388" cy="79874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066BE6C-9E9E-180C-B0E3-DFE030AFF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771" y="2647118"/>
            <a:ext cx="1468501" cy="39509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CD96EC3-C81A-BC5F-C43C-EA3ACFCAB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56" y="3900137"/>
            <a:ext cx="1629757" cy="25286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0D660E1F-4351-A01A-AE90-FD64722C6D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5"/>
          <a:stretch/>
        </p:blipFill>
        <p:spPr>
          <a:xfrm>
            <a:off x="10609432" y="4725223"/>
            <a:ext cx="1365456" cy="478899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54E907DA-C02C-0027-0859-90A73B3D5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32" y="5909928"/>
            <a:ext cx="1365456" cy="4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43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69D9-ED40-9FFB-FB6D-71576F8D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ChEMBL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783A7-10ED-7B2C-BCD0-4B3316E6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33</a:t>
            </a:fld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6ED4-0042-49DC-CA7E-C4D08F6F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517"/>
            <a:ext cx="10590400" cy="52969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Chemical database of the European Molecular Biology Laboratory</a:t>
            </a:r>
          </a:p>
          <a:p>
            <a:endParaRPr lang="en-US" dirty="0"/>
          </a:p>
          <a:p>
            <a:r>
              <a:rPr lang="en-US" dirty="0"/>
              <a:t>Database of structured bioactivity data for small organic molecules.</a:t>
            </a:r>
          </a:p>
          <a:p>
            <a:pPr lvl="1"/>
            <a:r>
              <a:rPr lang="en-US" dirty="0"/>
              <a:t>2.3 million compounds</a:t>
            </a:r>
          </a:p>
          <a:p>
            <a:pPr lvl="1"/>
            <a:r>
              <a:rPr lang="en-US" dirty="0"/>
              <a:t>Includes binding, whole-cell phenotypes, ADMET </a:t>
            </a:r>
          </a:p>
          <a:p>
            <a:endParaRPr lang="en-US" dirty="0"/>
          </a:p>
          <a:p>
            <a:r>
              <a:rPr lang="en-US" dirty="0"/>
              <a:t>Manually curated from:</a:t>
            </a:r>
          </a:p>
          <a:p>
            <a:pPr lvl="1"/>
            <a:r>
              <a:rPr lang="en-US" dirty="0"/>
              <a:t>Medicinal chemistry journals</a:t>
            </a:r>
          </a:p>
          <a:p>
            <a:pPr lvl="1"/>
            <a:r>
              <a:rPr lang="en-US" dirty="0"/>
              <a:t>PubChem </a:t>
            </a:r>
            <a:r>
              <a:rPr lang="en-US" dirty="0" err="1"/>
              <a:t>BioAssay</a:t>
            </a:r>
            <a:endParaRPr lang="en-US" dirty="0"/>
          </a:p>
          <a:p>
            <a:pPr lvl="1"/>
            <a:r>
              <a:rPr lang="en-US" dirty="0"/>
              <a:t>Other free databases, e.g. </a:t>
            </a:r>
            <a:r>
              <a:rPr lang="en-US" dirty="0" err="1"/>
              <a:t>DrugMatrix</a:t>
            </a:r>
            <a:endParaRPr lang="en-US" dirty="0"/>
          </a:p>
          <a:p>
            <a:pPr lvl="1"/>
            <a:r>
              <a:rPr lang="en-US" dirty="0"/>
              <a:t>Deposited datasets. e.g. GSK, MMV</a:t>
            </a:r>
          </a:p>
          <a:p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372547E-4383-CBA8-884E-A9C1E7061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35" y="5177815"/>
            <a:ext cx="3134568" cy="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2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AE83-AB98-E20E-2222-9A9C8061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ChEMBL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4C62-021B-F834-538C-2626DD9A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34</a:t>
            </a:fld>
            <a:endParaRPr lang="en-Z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84481CD-3B25-9213-8657-EBF7EDBF0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0" y="1195388"/>
            <a:ext cx="10154412" cy="529748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7428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391F30-F2EC-62AB-957B-3DFE800D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9" y="3794159"/>
            <a:ext cx="9662737" cy="1992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with Pandas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35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4"/>
            <a:ext cx="10895135" cy="26813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Pandas is a data analysis Python package and particularly popular in data science.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We’ll use Pandas to load an example malaria screening dataset from </a:t>
            </a:r>
            <a:r>
              <a:rPr lang="en-ZA" dirty="0" err="1"/>
              <a:t>ChEMBL</a:t>
            </a:r>
            <a:r>
              <a:rPr lang="en-ZA" dirty="0"/>
              <a:t>.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288F65-FDF7-F8B3-76FC-A9ADC1DE4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78196"/>
            <a:ext cx="1872392" cy="44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A5CED-F6D4-606F-8700-9E60A7E3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8" y="2262527"/>
            <a:ext cx="9179216" cy="2021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with Pandas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36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97" y="1109134"/>
            <a:ext cx="10895135" cy="53356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 err="1"/>
              <a:t>ChEMBL</a:t>
            </a:r>
            <a:r>
              <a:rPr lang="en-ZA" dirty="0"/>
              <a:t> datasets have a “Standard Value” column that we’ll use to select compounds with &lt; 100 </a:t>
            </a:r>
            <a:r>
              <a:rPr lang="en-ZA" dirty="0" err="1"/>
              <a:t>nM</a:t>
            </a:r>
            <a:r>
              <a:rPr lang="en-ZA" dirty="0"/>
              <a:t> activity.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You’ll be seeing more Pandas usage in the next days.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2AAC221-15D5-B1AB-D37E-9EF52AA36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7" y="4442612"/>
            <a:ext cx="1649229" cy="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65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07C9E-2416-9837-3505-70E3401AC2F5}"/>
              </a:ext>
            </a:extLst>
          </p:cNvPr>
          <p:cNvSpPr txBox="1"/>
          <p:nvPr/>
        </p:nvSpPr>
        <p:spPr>
          <a:xfrm>
            <a:off x="3750952" y="3323403"/>
            <a:ext cx="49337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Day 1 Skills Workshop</a:t>
            </a:r>
          </a:p>
          <a:p>
            <a:pPr algn="ctr"/>
            <a:r>
              <a:rPr lang="en-ZA" sz="2800" dirty="0">
                <a:solidFill>
                  <a:schemeClr val="accent2">
                    <a:lumMod val="75000"/>
                  </a:schemeClr>
                </a:solidFill>
              </a:rPr>
              <a:t>Visualising Chemical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923107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Molecules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38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Computers only understand numbers, so we need to convert the SMILES strings.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A bit vector is a list of ‘1’ and ‘0’ values, where each bit corresponds to a fragment in the molecule (for example).</a:t>
            </a:r>
          </a:p>
          <a:p>
            <a:pPr>
              <a:lnSpc>
                <a:spcPct val="100000"/>
              </a:lnSpc>
            </a:pPr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538BB5-0669-1EA8-C5FB-E99FA7BE2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34" y="2384051"/>
            <a:ext cx="2917239" cy="2089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E42DF-7D58-BCED-2999-9DE1EF1D36A1}"/>
              </a:ext>
            </a:extLst>
          </p:cNvPr>
          <p:cNvSpPr txBox="1"/>
          <p:nvPr/>
        </p:nvSpPr>
        <p:spPr>
          <a:xfrm>
            <a:off x="8440550" y="6555446"/>
            <a:ext cx="3082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b="0" i="0" dirty="0" err="1">
                <a:effectLst/>
              </a:rPr>
              <a:t>Bajusz</a:t>
            </a:r>
            <a:r>
              <a:rPr lang="en-ZA" sz="800" b="0" i="0" dirty="0">
                <a:effectLst/>
              </a:rPr>
              <a:t>, D., </a:t>
            </a:r>
            <a:r>
              <a:rPr lang="en-ZA" sz="800" b="0" i="0" dirty="0" err="1">
                <a:effectLst/>
              </a:rPr>
              <a:t>Rácz</a:t>
            </a:r>
            <a:r>
              <a:rPr lang="en-ZA" sz="800" b="0" i="0" dirty="0">
                <a:effectLst/>
              </a:rPr>
              <a:t>, A., &amp; </a:t>
            </a:r>
            <a:r>
              <a:rPr lang="en-ZA" sz="800" b="0" i="0" dirty="0" err="1">
                <a:effectLst/>
              </a:rPr>
              <a:t>Héberger</a:t>
            </a:r>
            <a:r>
              <a:rPr lang="en-ZA" sz="800" b="0" i="0" dirty="0">
                <a:effectLst/>
              </a:rPr>
              <a:t>, K. (2017). </a:t>
            </a:r>
            <a:r>
              <a:rPr lang="en-ZA" sz="800" b="0" i="0" dirty="0" err="1">
                <a:effectLst/>
              </a:rPr>
              <a:t>Compr</a:t>
            </a:r>
            <a:r>
              <a:rPr lang="en-ZA" sz="800" b="0" i="0" dirty="0">
                <a:effectLst/>
              </a:rPr>
              <a:t>. </a:t>
            </a:r>
            <a:r>
              <a:rPr lang="en-ZA" sz="800" b="0" i="1" dirty="0">
                <a:effectLst/>
              </a:rPr>
              <a:t>Med. Chem. III</a:t>
            </a:r>
            <a:r>
              <a:rPr lang="en-ZA" sz="800" b="0" i="0" dirty="0">
                <a:effectLst/>
              </a:rPr>
              <a:t>, </a:t>
            </a:r>
            <a:r>
              <a:rPr lang="en-ZA" sz="800" b="0" i="1" dirty="0">
                <a:effectLst/>
              </a:rPr>
              <a:t>3</a:t>
            </a:r>
            <a:r>
              <a:rPr lang="en-ZA" sz="800" b="0" i="0" dirty="0">
                <a:effectLst/>
              </a:rPr>
              <a:t>, 8.</a:t>
            </a:r>
            <a:endParaRPr lang="en-ZA" sz="600" dirty="0"/>
          </a:p>
        </p:txBody>
      </p:sp>
    </p:spTree>
    <p:extLst>
      <p:ext uri="{BB962C8B-B14F-4D97-AF65-F5344CB8AC3E}">
        <p14:creationId xmlns:p14="http://schemas.microsoft.com/office/powerpoint/2010/main" val="1481884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95"/>
            <a:ext cx="6827635" cy="598702"/>
          </a:xfrm>
        </p:spPr>
        <p:txBody>
          <a:bodyPr/>
          <a:lstStyle/>
          <a:p>
            <a:r>
              <a:rPr lang="en-US" dirty="0"/>
              <a:t>Describing Molecules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39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Behind the scenes, we’re creating bit vectors of length 2048 to describe our compounds with enough detail.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 marL="0" indent="0">
              <a:lnSpc>
                <a:spcPct val="100000"/>
              </a:lnSpc>
              <a:buNone/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However, to visualise our chemical distribution, we need to reduce this data to two dimensions.</a:t>
            </a:r>
          </a:p>
          <a:p>
            <a:pPr>
              <a:lnSpc>
                <a:spcPct val="100000"/>
              </a:lnSpc>
            </a:pP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D390F-B2BE-C064-D279-4407CFD26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08" y="2485134"/>
            <a:ext cx="8395781" cy="1887731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962D21C6-40D9-D156-5CD3-07EC642F7334}"/>
              </a:ext>
            </a:extLst>
          </p:cNvPr>
          <p:cNvSpPr/>
          <p:nvPr/>
        </p:nvSpPr>
        <p:spPr>
          <a:xfrm rot="5400000">
            <a:off x="7729978" y="2944711"/>
            <a:ext cx="515566" cy="1678021"/>
          </a:xfrm>
          <a:prstGeom prst="righ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4ACD5-7ED7-616D-E9AA-0EB00414622D}"/>
              </a:ext>
            </a:extLst>
          </p:cNvPr>
          <p:cNvSpPr txBox="1"/>
          <p:nvPr/>
        </p:nvSpPr>
        <p:spPr>
          <a:xfrm>
            <a:off x="7489868" y="4039402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 = 2048</a:t>
            </a:r>
            <a:endParaRPr lang="en-ZA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252DF-D7B1-9DC5-80A3-A3E7270EADA8}"/>
              </a:ext>
            </a:extLst>
          </p:cNvPr>
          <p:cNvSpPr txBox="1"/>
          <p:nvPr/>
        </p:nvSpPr>
        <p:spPr>
          <a:xfrm>
            <a:off x="8511051" y="6399455"/>
            <a:ext cx="308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https://towardsdatascience.com/a-practical-introduction-to-the-use-of-molecular-fingerprints-in-drug-discovery-7f15021be2b1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19ABA-79A6-B5D6-B5B6-8DFD89326377}"/>
              </a:ext>
            </a:extLst>
          </p:cNvPr>
          <p:cNvSpPr txBox="1"/>
          <p:nvPr/>
        </p:nvSpPr>
        <p:spPr>
          <a:xfrm>
            <a:off x="9485311" y="3726534"/>
            <a:ext cx="17767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But we need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 = 2 </a:t>
            </a:r>
            <a:r>
              <a:rPr lang="en-US" b="1" dirty="0"/>
              <a:t>for plotting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38657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BCC30-60CC-8867-6392-5BEE3C329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3" y="2587558"/>
            <a:ext cx="4937728" cy="3288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2EAF7-84CB-C787-8FEE-D5C79A0F0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23" y="2352298"/>
            <a:ext cx="4764141" cy="3759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E8F6C3-7663-7E82-0FDF-722A4CC9AD8F}"/>
              </a:ext>
            </a:extLst>
          </p:cNvPr>
          <p:cNvSpPr txBox="1"/>
          <p:nvPr/>
        </p:nvSpPr>
        <p:spPr>
          <a:xfrm>
            <a:off x="2779634" y="1614792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This?</a:t>
            </a:r>
            <a:endParaRPr lang="en-ZA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D6C73-BC9E-18C9-4CEA-435EF2B714C5}"/>
              </a:ext>
            </a:extLst>
          </p:cNvPr>
          <p:cNvSpPr txBox="1"/>
          <p:nvPr/>
        </p:nvSpPr>
        <p:spPr>
          <a:xfrm>
            <a:off x="8000350" y="1614792"/>
            <a:ext cx="196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Maybe this?</a:t>
            </a:r>
            <a:endParaRPr lang="en-Z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57C2-37DF-0BDC-845E-4D64FE59541B}"/>
              </a:ext>
            </a:extLst>
          </p:cNvPr>
          <p:cNvSpPr txBox="1"/>
          <p:nvPr/>
        </p:nvSpPr>
        <p:spPr>
          <a:xfrm>
            <a:off x="1724798" y="5895957"/>
            <a:ext cx="3982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800" dirty="0"/>
              <a:t>https://www.istockphoto.com/photo/binary-code-background-gm1046046242-279903080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F36A-E62A-3456-616A-6781FA294B25}"/>
              </a:ext>
            </a:extLst>
          </p:cNvPr>
          <p:cNvSpPr txBox="1"/>
          <p:nvPr/>
        </p:nvSpPr>
        <p:spPr>
          <a:xfrm>
            <a:off x="8561305" y="6111401"/>
            <a:ext cx="28119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800" dirty="0"/>
              <a:t>https://techcrunch.com/2019/03/18/how-to-build-the-matrix/</a:t>
            </a:r>
          </a:p>
        </p:txBody>
      </p:sp>
    </p:spTree>
    <p:extLst>
      <p:ext uri="{BB962C8B-B14F-4D97-AF65-F5344CB8AC3E}">
        <p14:creationId xmlns:p14="http://schemas.microsoft.com/office/powerpoint/2010/main" val="22234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PCA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40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Reducing data to fewer dimensions.</a:t>
            </a:r>
          </a:p>
          <a:p>
            <a:pPr>
              <a:lnSpc>
                <a:spcPct val="100000"/>
              </a:lnSpc>
            </a:pPr>
            <a:r>
              <a:rPr lang="en-ZA" dirty="0"/>
              <a:t>Principal Component Analysis, finds new axes in data in a manner that maximises data point variance.</a:t>
            </a:r>
          </a:p>
          <a:p>
            <a:pPr>
              <a:lnSpc>
                <a:spcPct val="100000"/>
              </a:lnSpc>
            </a:pPr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E36D1E-7E15-7124-3A4D-E48216F0E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73" y="2960015"/>
            <a:ext cx="4195854" cy="32198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3FA8A5-A5E5-6718-3587-CE1987AB204B}"/>
              </a:ext>
            </a:extLst>
          </p:cNvPr>
          <p:cNvSpPr txBox="1"/>
          <p:nvPr/>
        </p:nvSpPr>
        <p:spPr>
          <a:xfrm>
            <a:off x="227152" y="6390497"/>
            <a:ext cx="3082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https://towardsdatascience.com/dimensionality-reduction-for-data-visualization-pca-vs-tsne-vs-umap-be4aa7b1cb29</a:t>
            </a:r>
          </a:p>
        </p:txBody>
      </p:sp>
    </p:spTree>
    <p:extLst>
      <p:ext uri="{BB962C8B-B14F-4D97-AF65-F5344CB8AC3E}">
        <p14:creationId xmlns:p14="http://schemas.microsoft.com/office/powerpoint/2010/main" val="3165326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37BA4-C8AF-797B-D769-1FDBEF857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4" y="1977812"/>
            <a:ext cx="4709466" cy="3516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PCA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41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Once new axes are determined for high-dimensional data, datasets can be scaled down to two dimensions.</a:t>
            </a:r>
          </a:p>
          <a:p>
            <a:pPr>
              <a:lnSpc>
                <a:spcPct val="100000"/>
              </a:lnSpc>
            </a:pPr>
            <a:endParaRPr lang="en-Z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4AB16E0-F475-CC8D-48AF-C73C645608B0}"/>
              </a:ext>
            </a:extLst>
          </p:cNvPr>
          <p:cNvSpPr/>
          <p:nvPr/>
        </p:nvSpPr>
        <p:spPr>
          <a:xfrm>
            <a:off x="5530665" y="3379914"/>
            <a:ext cx="886868" cy="4176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ECBD9C-8857-DDD0-580A-2C44F77A27B8}"/>
              </a:ext>
            </a:extLst>
          </p:cNvPr>
          <p:cNvGrpSpPr/>
          <p:nvPr/>
        </p:nvGrpSpPr>
        <p:grpSpPr>
          <a:xfrm>
            <a:off x="2309478" y="5561680"/>
            <a:ext cx="2051292" cy="1161318"/>
            <a:chOff x="8047395" y="5696177"/>
            <a:chExt cx="1467764" cy="866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216DE2-B5AB-2303-2383-575524DEC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0" t="34504" r="14310" b="46401"/>
            <a:stretch/>
          </p:blipFill>
          <p:spPr>
            <a:xfrm>
              <a:off x="8053834" y="5696177"/>
              <a:ext cx="1461325" cy="320415"/>
            </a:xfrm>
            <a:prstGeom prst="rect">
              <a:avLst/>
            </a:prstGeom>
          </p:spPr>
        </p:pic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1727F19F-125C-B947-F8D4-C62FB2C1E7B3}"/>
                </a:ext>
              </a:extLst>
            </p:cNvPr>
            <p:cNvSpPr/>
            <p:nvPr/>
          </p:nvSpPr>
          <p:spPr>
            <a:xfrm rot="5400000">
              <a:off x="8700649" y="5374327"/>
              <a:ext cx="154816" cy="1461324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C1DCE-1817-6B3D-AA04-4D440384A9BE}"/>
                </a:ext>
              </a:extLst>
            </p:cNvPr>
            <p:cNvSpPr txBox="1"/>
            <p:nvPr/>
          </p:nvSpPr>
          <p:spPr>
            <a:xfrm>
              <a:off x="8433154" y="6193386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2048</a:t>
              </a:r>
              <a:endParaRPr lang="en-ZA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F2CACD-183D-E1CE-68E5-8EA073C82D0D}"/>
              </a:ext>
            </a:extLst>
          </p:cNvPr>
          <p:cNvSpPr/>
          <p:nvPr/>
        </p:nvSpPr>
        <p:spPr>
          <a:xfrm>
            <a:off x="5530665" y="5673994"/>
            <a:ext cx="886868" cy="41765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96C71-1D86-7136-E500-E7C9CD17857F}"/>
              </a:ext>
            </a:extLst>
          </p:cNvPr>
          <p:cNvSpPr txBox="1"/>
          <p:nvPr/>
        </p:nvSpPr>
        <p:spPr>
          <a:xfrm>
            <a:off x="79899" y="6486750"/>
            <a:ext cx="2778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https://towardsdatascience.com/principal-component-analysis-pca-explained-visually-with-zero-math-1cbf392b9e7d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55687E-009B-2F24-4353-B5448949B8DA}"/>
              </a:ext>
            </a:extLst>
          </p:cNvPr>
          <p:cNvGrpSpPr/>
          <p:nvPr/>
        </p:nvGrpSpPr>
        <p:grpSpPr>
          <a:xfrm>
            <a:off x="6869363" y="2141357"/>
            <a:ext cx="4241624" cy="3142358"/>
            <a:chOff x="7232291" y="2141357"/>
            <a:chExt cx="4241624" cy="31423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4B430E-9883-45E6-CF46-CB1C80F28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23" b="7052"/>
            <a:stretch/>
          </p:blipFill>
          <p:spPr>
            <a:xfrm>
              <a:off x="7232291" y="2141357"/>
              <a:ext cx="4241624" cy="27317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6C6B39-8921-07FC-04DA-A973F54E2B88}"/>
                </a:ext>
              </a:extLst>
            </p:cNvPr>
            <p:cNvSpPr txBox="1"/>
            <p:nvPr/>
          </p:nvSpPr>
          <p:spPr>
            <a:xfrm>
              <a:off x="8191022" y="4914383"/>
              <a:ext cx="232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Principal Component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A502BE-CD4B-3709-AA00-479373DB2016}"/>
                </a:ext>
              </a:extLst>
            </p:cNvPr>
            <p:cNvSpPr txBox="1"/>
            <p:nvPr/>
          </p:nvSpPr>
          <p:spPr>
            <a:xfrm rot="5400000">
              <a:off x="10085156" y="3322578"/>
              <a:ext cx="232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Principal Component 2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0DDB392-FF92-617B-34F5-732FCEFB5276}"/>
              </a:ext>
            </a:extLst>
          </p:cNvPr>
          <p:cNvSpPr txBox="1"/>
          <p:nvPr/>
        </p:nvSpPr>
        <p:spPr>
          <a:xfrm>
            <a:off x="4103488" y="323103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/>
              <a:t>PC1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E6B65-8BBE-7E1B-DF8D-843378E8329C}"/>
              </a:ext>
            </a:extLst>
          </p:cNvPr>
          <p:cNvSpPr txBox="1"/>
          <p:nvPr/>
        </p:nvSpPr>
        <p:spPr>
          <a:xfrm>
            <a:off x="3066824" y="412354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dirty="0"/>
              <a:t>PC2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DE0D0A-4162-F33E-DD10-82C0E661C474}"/>
              </a:ext>
            </a:extLst>
          </p:cNvPr>
          <p:cNvGrpSpPr/>
          <p:nvPr/>
        </p:nvGrpSpPr>
        <p:grpSpPr>
          <a:xfrm>
            <a:off x="7979702" y="5628050"/>
            <a:ext cx="2042292" cy="969595"/>
            <a:chOff x="2310298" y="5685367"/>
            <a:chExt cx="2042292" cy="969595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7C42326D-25F4-92C3-24EE-D08751768DEA}"/>
                </a:ext>
              </a:extLst>
            </p:cNvPr>
            <p:cNvSpPr/>
            <p:nvPr/>
          </p:nvSpPr>
          <p:spPr>
            <a:xfrm rot="5400000">
              <a:off x="3227703" y="5150165"/>
              <a:ext cx="207481" cy="2042292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2389A8-7D44-175A-5CFC-EF7C563EAA54}"/>
                </a:ext>
              </a:extLst>
            </p:cNvPr>
            <p:cNvSpPr txBox="1"/>
            <p:nvPr/>
          </p:nvSpPr>
          <p:spPr>
            <a:xfrm>
              <a:off x="3008277" y="628563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 = 2</a:t>
              </a:r>
              <a:endParaRPr lang="en-ZA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C1CD26-52B0-8E64-85D6-F198ABA18F88}"/>
                </a:ext>
              </a:extLst>
            </p:cNvPr>
            <p:cNvSpPr txBox="1"/>
            <p:nvPr/>
          </p:nvSpPr>
          <p:spPr>
            <a:xfrm>
              <a:off x="2778713" y="5685367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(1.4 , 2.2)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272375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81900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Dimensionality Reduction: PCA vs UMAP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42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A PCA retains global structure but does not necessarily preserve local groupings of similar datapoints.</a:t>
            </a:r>
          </a:p>
          <a:p>
            <a:pPr>
              <a:lnSpc>
                <a:spcPct val="100000"/>
              </a:lnSpc>
            </a:pPr>
            <a:r>
              <a:rPr lang="en-ZA" dirty="0"/>
              <a:t>A UMAP is an alternative data transformation that emphasizes preserving local clustering of datapoints.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11131-42B5-E810-182C-AB196ECAF862}"/>
              </a:ext>
            </a:extLst>
          </p:cNvPr>
          <p:cNvSpPr txBox="1"/>
          <p:nvPr/>
        </p:nvSpPr>
        <p:spPr>
          <a:xfrm>
            <a:off x="10050602" y="6340002"/>
            <a:ext cx="1817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800" dirty="0"/>
              <a:t>https://meta.caspershire.net/umap/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A8ED44-4E35-0451-9622-2AEAA8DE1FCA}"/>
              </a:ext>
            </a:extLst>
          </p:cNvPr>
          <p:cNvGrpSpPr/>
          <p:nvPr/>
        </p:nvGrpSpPr>
        <p:grpSpPr>
          <a:xfrm>
            <a:off x="2325106" y="3601321"/>
            <a:ext cx="3052000" cy="3040806"/>
            <a:chOff x="2490206" y="2902821"/>
            <a:chExt cx="3052000" cy="3040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6B07A3-6E48-A783-5436-3BB96E748041}"/>
                </a:ext>
              </a:extLst>
            </p:cNvPr>
            <p:cNvSpPr txBox="1"/>
            <p:nvPr/>
          </p:nvSpPr>
          <p:spPr>
            <a:xfrm>
              <a:off x="3072660" y="5574295"/>
              <a:ext cx="232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Principal Component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3F7359-9D1E-CE19-1E19-0552B38C5EE1}"/>
                </a:ext>
              </a:extLst>
            </p:cNvPr>
            <p:cNvSpPr txBox="1"/>
            <p:nvPr/>
          </p:nvSpPr>
          <p:spPr>
            <a:xfrm rot="16200000">
              <a:off x="1512791" y="4046619"/>
              <a:ext cx="2324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Principal Component 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5DC390-EDF3-A794-0F88-8D886BD30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" t="11369" r="71097" b="50000"/>
            <a:stretch/>
          </p:blipFill>
          <p:spPr>
            <a:xfrm>
              <a:off x="2927276" y="2902821"/>
              <a:ext cx="2614930" cy="26901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B94701-CA45-01CA-EF13-CB3A4DB13B83}"/>
              </a:ext>
            </a:extLst>
          </p:cNvPr>
          <p:cNvGrpSpPr/>
          <p:nvPr/>
        </p:nvGrpSpPr>
        <p:grpSpPr>
          <a:xfrm>
            <a:off x="6193010" y="3601321"/>
            <a:ext cx="3146743" cy="3057375"/>
            <a:chOff x="6358110" y="2902821"/>
            <a:chExt cx="3146743" cy="30573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F494CB-21A1-6A4A-CBA0-9BD48E820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84" t="11364" r="4992" b="50000"/>
            <a:stretch/>
          </p:blipFill>
          <p:spPr>
            <a:xfrm>
              <a:off x="6795180" y="2902821"/>
              <a:ext cx="2709673" cy="2690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98F1AF-3B4A-2D04-09AF-187A289AEC26}"/>
                </a:ext>
              </a:extLst>
            </p:cNvPr>
            <p:cNvSpPr txBox="1"/>
            <p:nvPr/>
          </p:nvSpPr>
          <p:spPr>
            <a:xfrm>
              <a:off x="7600706" y="5590864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Dimension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A7378-0F76-2E2D-D5FB-774B829D5B7E}"/>
                </a:ext>
              </a:extLst>
            </p:cNvPr>
            <p:cNvSpPr txBox="1"/>
            <p:nvPr/>
          </p:nvSpPr>
          <p:spPr>
            <a:xfrm rot="16200000">
              <a:off x="5863744" y="3923366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Dimension 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3B55DBC-5719-42F6-FA13-ED11B310C292}"/>
              </a:ext>
            </a:extLst>
          </p:cNvPr>
          <p:cNvSpPr txBox="1"/>
          <p:nvPr/>
        </p:nvSpPr>
        <p:spPr>
          <a:xfrm>
            <a:off x="3789756" y="32361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u="sng" dirty="0"/>
              <a:t>PCA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A2CA5-8901-3685-1277-B0E4B58DF4FF}"/>
              </a:ext>
            </a:extLst>
          </p:cNvPr>
          <p:cNvSpPr txBox="1"/>
          <p:nvPr/>
        </p:nvSpPr>
        <p:spPr>
          <a:xfrm>
            <a:off x="7584806" y="32344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b="1" u="sng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678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0494EE-CDB7-0294-7822-235E50872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6194"/>
            <a:ext cx="6530906" cy="1524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Tools for Plots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43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40"/>
            <a:ext cx="11204751" cy="52738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Let’s install some additional packages to visualise our data distribution – this may take a minute.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 err="1"/>
              <a:t>RDKit</a:t>
            </a:r>
            <a:r>
              <a:rPr lang="en-ZA" dirty="0"/>
              <a:t> is a toolkit to support various cheminformatics and ML workflows. It will convert our structures to bit vectors.</a:t>
            </a:r>
          </a:p>
          <a:p>
            <a:pPr>
              <a:lnSpc>
                <a:spcPct val="100000"/>
              </a:lnSpc>
            </a:pPr>
            <a:r>
              <a:rPr lang="en-ZA" dirty="0"/>
              <a:t>The remaining packages will aid us in plotting data.</a:t>
            </a:r>
          </a:p>
        </p:txBody>
      </p:sp>
    </p:spTree>
    <p:extLst>
      <p:ext uri="{BB962C8B-B14F-4D97-AF65-F5344CB8AC3E}">
        <p14:creationId xmlns:p14="http://schemas.microsoft.com/office/powerpoint/2010/main" val="2708164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7B1E2-8EE7-A3BB-79DB-188067FA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41667"/>
            <a:ext cx="5951736" cy="906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UMAP Plots (GSK data)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44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Let’s plot the GSK screening data with the PCA and UMAP dimensionality reduction methods.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The ’plots()’ function from the courseFunctions.py file will process our data through the two algorithms.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It expects a path and a list of file names:</a:t>
            </a:r>
          </a:p>
        </p:txBody>
      </p:sp>
    </p:spTree>
    <p:extLst>
      <p:ext uri="{BB962C8B-B14F-4D97-AF65-F5344CB8AC3E}">
        <p14:creationId xmlns:p14="http://schemas.microsoft.com/office/powerpoint/2010/main" val="200467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228840" cy="939798"/>
          </a:xfrm>
        </p:spPr>
        <p:txBody>
          <a:bodyPr>
            <a:normAutofit/>
          </a:bodyPr>
          <a:lstStyle/>
          <a:p>
            <a:r>
              <a:rPr lang="en-US" dirty="0"/>
              <a:t>PCA and UMAP Plots (GSK data)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45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1437642"/>
            <a:ext cx="11204751" cy="11531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Then we display the plots.</a:t>
            </a:r>
          </a:p>
          <a:p>
            <a:pPr>
              <a:lnSpc>
                <a:spcPct val="100000"/>
              </a:lnSpc>
            </a:pPr>
            <a:r>
              <a:rPr lang="en-ZA" dirty="0"/>
              <a:t>Note: Not all regions are equally active.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F9098-558A-589E-CE7F-1D44286EF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"/>
          <a:stretch/>
        </p:blipFill>
        <p:spPr>
          <a:xfrm>
            <a:off x="838200" y="2730355"/>
            <a:ext cx="4831080" cy="341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E0224E-DAED-5430-2E5C-FEFA8B66E4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632" y="2730355"/>
            <a:ext cx="4723168" cy="34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3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DE3CC-3B8C-F5B4-C28A-64416A054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7" y="1988303"/>
            <a:ext cx="10344710" cy="3091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Hands-on </a:t>
            </a:r>
            <a:r>
              <a:rPr lang="en-US" dirty="0" err="1"/>
              <a:t>ChEMBL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46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Now to fetch your own dataset from </a:t>
            </a:r>
            <a:r>
              <a:rPr lang="en-ZA" dirty="0" err="1"/>
              <a:t>ChEMBL</a:t>
            </a:r>
            <a:r>
              <a:rPr lang="en-Z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24372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 dirty="0" err="1"/>
              <a:t>ChEMBL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47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Now to fetch your own dataset from </a:t>
            </a:r>
            <a:r>
              <a:rPr lang="en-ZA" dirty="0" err="1"/>
              <a:t>ChEMBL</a:t>
            </a:r>
            <a:r>
              <a:rPr lang="en-ZA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9F565-135F-CB31-C5BA-186D3D070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53" y="1820861"/>
            <a:ext cx="9507894" cy="455202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136FDFC-BAE9-481F-F1E9-8CA006F1C0C0}"/>
              </a:ext>
            </a:extLst>
          </p:cNvPr>
          <p:cNvSpPr/>
          <p:nvPr/>
        </p:nvSpPr>
        <p:spPr>
          <a:xfrm>
            <a:off x="3620278" y="4590661"/>
            <a:ext cx="7229669" cy="867747"/>
          </a:xfrm>
          <a:prstGeom prst="frame">
            <a:avLst>
              <a:gd name="adj1" fmla="val 7124"/>
            </a:avLst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1967F1-E13E-6EB5-82C2-A00E78BBA16C}"/>
              </a:ext>
            </a:extLst>
          </p:cNvPr>
          <p:cNvSpPr/>
          <p:nvPr/>
        </p:nvSpPr>
        <p:spPr>
          <a:xfrm rot="10800000">
            <a:off x="10928197" y="4330614"/>
            <a:ext cx="503706" cy="14928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1A367-B928-7272-2C94-D3EC9ED5EF21}"/>
              </a:ext>
            </a:extLst>
          </p:cNvPr>
          <p:cNvSpPr txBox="1"/>
          <p:nvPr/>
        </p:nvSpPr>
        <p:spPr>
          <a:xfrm>
            <a:off x="10725890" y="3979598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(not this one)</a:t>
            </a:r>
          </a:p>
        </p:txBody>
      </p:sp>
    </p:spTree>
    <p:extLst>
      <p:ext uri="{BB962C8B-B14F-4D97-AF65-F5344CB8AC3E}">
        <p14:creationId xmlns:p14="http://schemas.microsoft.com/office/powerpoint/2010/main" val="716360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CA996-C26F-7CDC-98C3-428FD6E61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7" y="4968194"/>
            <a:ext cx="5570703" cy="8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08E04-4F5E-1906-DCB0-EB3E8CE0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7" y="2385251"/>
            <a:ext cx="8832345" cy="9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 dirty="0" err="1"/>
              <a:t>ChEMBL</a:t>
            </a:r>
            <a:r>
              <a:rPr lang="en-US" dirty="0"/>
              <a:t> (St Jude)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48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As we did with the GSK dataset, let’s save the compounds with &lt; 100 </a:t>
            </a:r>
            <a:r>
              <a:rPr lang="en-ZA" dirty="0" err="1"/>
              <a:t>nM</a:t>
            </a:r>
            <a:r>
              <a:rPr lang="en-ZA" dirty="0"/>
              <a:t> activity separately:</a:t>
            </a:r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endParaRPr lang="en-ZA" dirty="0"/>
          </a:p>
          <a:p>
            <a:pPr>
              <a:lnSpc>
                <a:spcPct val="100000"/>
              </a:lnSpc>
            </a:pPr>
            <a:r>
              <a:rPr lang="en-ZA" dirty="0"/>
              <a:t>And then plot the datasets.</a:t>
            </a:r>
          </a:p>
        </p:txBody>
      </p:sp>
    </p:spTree>
    <p:extLst>
      <p:ext uri="{BB962C8B-B14F-4D97-AF65-F5344CB8AC3E}">
        <p14:creationId xmlns:p14="http://schemas.microsoft.com/office/powerpoint/2010/main" val="2343058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 dirty="0" err="1"/>
              <a:t>ChEMBL</a:t>
            </a:r>
            <a:r>
              <a:rPr lang="en-US" dirty="0"/>
              <a:t> Plots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49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7" y="1099039"/>
            <a:ext cx="11204751" cy="52738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ZA" dirty="0"/>
              <a:t>This dataset appears less structurally diverse and less potent overall.</a:t>
            </a:r>
          </a:p>
          <a:p>
            <a:pPr>
              <a:lnSpc>
                <a:spcPct val="100000"/>
              </a:lnSpc>
            </a:pPr>
            <a:r>
              <a:rPr lang="en-ZA" dirty="0"/>
              <a:t>We still observe pockets of activity.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1B02A-BD70-FB96-4851-8208060437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"/>
          <a:stretch/>
        </p:blipFill>
        <p:spPr>
          <a:xfrm>
            <a:off x="838201" y="2747793"/>
            <a:ext cx="4922520" cy="3513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7CFF6-7CA7-CABC-0FFE-AE43E2BE9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5"/>
          <a:stretch/>
        </p:blipFill>
        <p:spPr>
          <a:xfrm>
            <a:off x="6463232" y="2760310"/>
            <a:ext cx="4968671" cy="35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462-9023-FD41-D275-9318DD15F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2254"/>
            <a:ext cx="10590400" cy="4061680"/>
          </a:xfrm>
        </p:spPr>
        <p:txBody>
          <a:bodyPr>
            <a:normAutofit/>
          </a:bodyPr>
          <a:lstStyle/>
          <a:p>
            <a:r>
              <a:rPr lang="en-US" dirty="0"/>
              <a:t>A set of rules that converts human-readable text to machine code.</a:t>
            </a:r>
          </a:p>
          <a:p>
            <a:endParaRPr lang="en-US" dirty="0"/>
          </a:p>
          <a:p>
            <a:r>
              <a:rPr lang="en-US" dirty="0"/>
              <a:t>Why not just use English?</a:t>
            </a:r>
          </a:p>
          <a:p>
            <a:pPr lvl="1"/>
            <a:r>
              <a:rPr lang="en-ZA" dirty="0"/>
              <a:t>Ambiguous and imprecise.</a:t>
            </a:r>
          </a:p>
          <a:p>
            <a:pPr lvl="1"/>
            <a:r>
              <a:rPr lang="en-US" dirty="0"/>
              <a:t>E.g. “I saw the man in the park with the telescope.”</a:t>
            </a:r>
          </a:p>
          <a:p>
            <a:pPr lvl="1"/>
            <a:endParaRPr lang="en-ZA" dirty="0"/>
          </a:p>
          <a:p>
            <a:r>
              <a:rPr lang="en-ZA" dirty="0"/>
              <a:t>Programming language instructions are precise and only have a single meaning.</a:t>
            </a:r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5</a:t>
            </a:fld>
            <a:endParaRPr lang="en-ZA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AEC0EFF-4E9A-7F46-852E-58F395820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1"/>
          <a:stretch/>
        </p:blipFill>
        <p:spPr>
          <a:xfrm>
            <a:off x="2508673" y="5223934"/>
            <a:ext cx="3747054" cy="1397197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72A1523-5AF2-0B3E-1103-90268B785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47" b="10578"/>
          <a:stretch/>
        </p:blipFill>
        <p:spPr>
          <a:xfrm>
            <a:off x="6850673" y="5746686"/>
            <a:ext cx="3747054" cy="5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0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Building Blocks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6</a:t>
            </a:fld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DEC583-7032-1811-7AB8-18E15019A2DF}"/>
              </a:ext>
            </a:extLst>
          </p:cNvPr>
          <p:cNvSpPr/>
          <p:nvPr/>
        </p:nvSpPr>
        <p:spPr>
          <a:xfrm>
            <a:off x="629742" y="1873211"/>
            <a:ext cx="864140" cy="59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D31B34EC-5DD7-4FC8-3081-BC4820F2C146}"/>
              </a:ext>
            </a:extLst>
          </p:cNvPr>
          <p:cNvSpPr/>
          <p:nvPr/>
        </p:nvSpPr>
        <p:spPr>
          <a:xfrm>
            <a:off x="1937303" y="1807384"/>
            <a:ext cx="1788266" cy="752789"/>
          </a:xfrm>
          <a:prstGeom prst="diamond">
            <a:avLst/>
          </a:prstGeom>
          <a:solidFill>
            <a:srgbClr val="CBA9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94A4B9-8448-2C22-DBB6-211083D34F32}"/>
              </a:ext>
            </a:extLst>
          </p:cNvPr>
          <p:cNvSpPr/>
          <p:nvPr/>
        </p:nvSpPr>
        <p:spPr>
          <a:xfrm>
            <a:off x="4168990" y="1807384"/>
            <a:ext cx="1215956" cy="7415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209F1-0040-60CC-8360-C8600F4A2C06}"/>
              </a:ext>
            </a:extLst>
          </p:cNvPr>
          <p:cNvSpPr/>
          <p:nvPr/>
        </p:nvSpPr>
        <p:spPr>
          <a:xfrm>
            <a:off x="443294" y="1669379"/>
            <a:ext cx="5126477" cy="1001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1DB3C7-23F4-7643-0F68-2AA0E49CDA32}"/>
              </a:ext>
            </a:extLst>
          </p:cNvPr>
          <p:cNvSpPr/>
          <p:nvPr/>
        </p:nvSpPr>
        <p:spPr>
          <a:xfrm>
            <a:off x="1550626" y="2038579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34E5766-BC85-5854-836C-9DA622D0B88F}"/>
              </a:ext>
            </a:extLst>
          </p:cNvPr>
          <p:cNvSpPr/>
          <p:nvPr/>
        </p:nvSpPr>
        <p:spPr>
          <a:xfrm>
            <a:off x="3750700" y="2038579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6854A2-ABE1-83CD-3C51-0A8AF65D4A8C}"/>
              </a:ext>
            </a:extLst>
          </p:cNvPr>
          <p:cNvSpPr/>
          <p:nvPr/>
        </p:nvSpPr>
        <p:spPr>
          <a:xfrm>
            <a:off x="6621230" y="1873211"/>
            <a:ext cx="864140" cy="59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F098D60E-975D-A67D-AECB-9DCEC16775A6}"/>
              </a:ext>
            </a:extLst>
          </p:cNvPr>
          <p:cNvSpPr/>
          <p:nvPr/>
        </p:nvSpPr>
        <p:spPr>
          <a:xfrm>
            <a:off x="7928791" y="1807384"/>
            <a:ext cx="1788266" cy="752789"/>
          </a:xfrm>
          <a:prstGeom prst="diamond">
            <a:avLst/>
          </a:prstGeom>
          <a:solidFill>
            <a:srgbClr val="CBA9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7F2750-E6F3-36A7-49AA-2D1468EA22E2}"/>
              </a:ext>
            </a:extLst>
          </p:cNvPr>
          <p:cNvSpPr/>
          <p:nvPr/>
        </p:nvSpPr>
        <p:spPr>
          <a:xfrm>
            <a:off x="10160478" y="1807384"/>
            <a:ext cx="1215956" cy="7415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9FD644-0F90-3585-DE67-4B0EA598014B}"/>
              </a:ext>
            </a:extLst>
          </p:cNvPr>
          <p:cNvSpPr/>
          <p:nvPr/>
        </p:nvSpPr>
        <p:spPr>
          <a:xfrm>
            <a:off x="6434782" y="1669379"/>
            <a:ext cx="5126477" cy="1001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BFEBDF-9E4B-473E-1CF3-3291AC7F5031}"/>
              </a:ext>
            </a:extLst>
          </p:cNvPr>
          <p:cNvSpPr/>
          <p:nvPr/>
        </p:nvSpPr>
        <p:spPr>
          <a:xfrm>
            <a:off x="7542114" y="2038579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D2E7BEF-1B66-C221-19F2-01E18A78B37A}"/>
              </a:ext>
            </a:extLst>
          </p:cNvPr>
          <p:cNvSpPr/>
          <p:nvPr/>
        </p:nvSpPr>
        <p:spPr>
          <a:xfrm>
            <a:off x="9742188" y="2038579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F08DD80-349F-DC4E-C830-29F098D6FFBD}"/>
              </a:ext>
            </a:extLst>
          </p:cNvPr>
          <p:cNvSpPr/>
          <p:nvPr/>
        </p:nvSpPr>
        <p:spPr>
          <a:xfrm>
            <a:off x="5669541" y="1873211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D9C11-DE01-56EA-CA46-5877602FB0AA}"/>
              </a:ext>
            </a:extLst>
          </p:cNvPr>
          <p:cNvSpPr/>
          <p:nvPr/>
        </p:nvSpPr>
        <p:spPr>
          <a:xfrm>
            <a:off x="629742" y="3927566"/>
            <a:ext cx="864140" cy="59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5389151F-28FA-C5B0-C5A6-3B8F53BD40D0}"/>
              </a:ext>
            </a:extLst>
          </p:cNvPr>
          <p:cNvSpPr/>
          <p:nvPr/>
        </p:nvSpPr>
        <p:spPr>
          <a:xfrm>
            <a:off x="1937303" y="3861739"/>
            <a:ext cx="1788266" cy="752789"/>
          </a:xfrm>
          <a:prstGeom prst="diamond">
            <a:avLst/>
          </a:prstGeom>
          <a:solidFill>
            <a:srgbClr val="CBA9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1C5B2D-C66F-53B9-C0C7-C42B6DBA9415}"/>
              </a:ext>
            </a:extLst>
          </p:cNvPr>
          <p:cNvSpPr/>
          <p:nvPr/>
        </p:nvSpPr>
        <p:spPr>
          <a:xfrm>
            <a:off x="4168990" y="3861739"/>
            <a:ext cx="1215956" cy="7415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747664-3791-6F59-BBC3-A683457DCB63}"/>
              </a:ext>
            </a:extLst>
          </p:cNvPr>
          <p:cNvSpPr/>
          <p:nvPr/>
        </p:nvSpPr>
        <p:spPr>
          <a:xfrm>
            <a:off x="443294" y="3723734"/>
            <a:ext cx="5126477" cy="1001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C702229-8146-0AD6-8F6F-BF25389CC525}"/>
              </a:ext>
            </a:extLst>
          </p:cNvPr>
          <p:cNvSpPr/>
          <p:nvPr/>
        </p:nvSpPr>
        <p:spPr>
          <a:xfrm>
            <a:off x="1550626" y="4092934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6BBFC41-5FAF-786A-E4A4-C362874ECD6E}"/>
              </a:ext>
            </a:extLst>
          </p:cNvPr>
          <p:cNvSpPr/>
          <p:nvPr/>
        </p:nvSpPr>
        <p:spPr>
          <a:xfrm>
            <a:off x="3750700" y="4092934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62F548-42B3-99B3-A510-43F61A3B8784}"/>
              </a:ext>
            </a:extLst>
          </p:cNvPr>
          <p:cNvSpPr/>
          <p:nvPr/>
        </p:nvSpPr>
        <p:spPr>
          <a:xfrm>
            <a:off x="6621230" y="3927566"/>
            <a:ext cx="864140" cy="59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07CC1E60-D58C-3E30-6E9D-8BAFF3BE1902}"/>
              </a:ext>
            </a:extLst>
          </p:cNvPr>
          <p:cNvSpPr/>
          <p:nvPr/>
        </p:nvSpPr>
        <p:spPr>
          <a:xfrm>
            <a:off x="7928791" y="3861739"/>
            <a:ext cx="1788266" cy="752789"/>
          </a:xfrm>
          <a:prstGeom prst="diamond">
            <a:avLst/>
          </a:prstGeom>
          <a:solidFill>
            <a:srgbClr val="CBA9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0BB6506-7C5B-D2B6-1502-4430AAA5AAFF}"/>
              </a:ext>
            </a:extLst>
          </p:cNvPr>
          <p:cNvSpPr/>
          <p:nvPr/>
        </p:nvSpPr>
        <p:spPr>
          <a:xfrm>
            <a:off x="10160478" y="3861739"/>
            <a:ext cx="1215956" cy="7415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  <a:endParaRPr lang="en-ZA" dirty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A5ACBC-73C5-D556-A23C-3FE253C467AC}"/>
              </a:ext>
            </a:extLst>
          </p:cNvPr>
          <p:cNvSpPr/>
          <p:nvPr/>
        </p:nvSpPr>
        <p:spPr>
          <a:xfrm>
            <a:off x="6434782" y="3723734"/>
            <a:ext cx="5126477" cy="1001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12AD216-AE14-4C0D-475C-93AB2282466B}"/>
              </a:ext>
            </a:extLst>
          </p:cNvPr>
          <p:cNvSpPr/>
          <p:nvPr/>
        </p:nvSpPr>
        <p:spPr>
          <a:xfrm>
            <a:off x="7542114" y="4092934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ECCD628-8504-FA2A-DF29-BAC325D4DBEB}"/>
              </a:ext>
            </a:extLst>
          </p:cNvPr>
          <p:cNvSpPr/>
          <p:nvPr/>
        </p:nvSpPr>
        <p:spPr>
          <a:xfrm>
            <a:off x="9742188" y="4092934"/>
            <a:ext cx="365600" cy="25291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87CA98-2563-F69D-28CA-BA7FDFC46ACA}"/>
              </a:ext>
            </a:extLst>
          </p:cNvPr>
          <p:cNvSpPr/>
          <p:nvPr/>
        </p:nvSpPr>
        <p:spPr>
          <a:xfrm>
            <a:off x="258469" y="1438787"/>
            <a:ext cx="11566437" cy="14437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CDC1B1-130A-0B88-7BFC-1DF47723EA42}"/>
              </a:ext>
            </a:extLst>
          </p:cNvPr>
          <p:cNvSpPr/>
          <p:nvPr/>
        </p:nvSpPr>
        <p:spPr>
          <a:xfrm>
            <a:off x="258469" y="1448237"/>
            <a:ext cx="11566437" cy="35864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3DECB6D-F659-4731-C18B-275E19524292}"/>
              </a:ext>
            </a:extLst>
          </p:cNvPr>
          <p:cNvSpPr/>
          <p:nvPr/>
        </p:nvSpPr>
        <p:spPr>
          <a:xfrm>
            <a:off x="5663118" y="3920042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39FDBFE-28C9-CA9E-10A3-345D83D7589A}"/>
              </a:ext>
            </a:extLst>
          </p:cNvPr>
          <p:cNvSpPr/>
          <p:nvPr/>
        </p:nvSpPr>
        <p:spPr>
          <a:xfrm rot="5400000">
            <a:off x="722592" y="3013729"/>
            <a:ext cx="678440" cy="598702"/>
          </a:xfrm>
          <a:prstGeom prst="rightArrow">
            <a:avLst>
              <a:gd name="adj1" fmla="val 24003"/>
              <a:gd name="adj2" fmla="val 56499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1489-6249-EA94-55AD-4D31AC25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361" y="5354924"/>
            <a:ext cx="10590400" cy="1198058"/>
          </a:xfrm>
        </p:spPr>
        <p:txBody>
          <a:bodyPr>
            <a:normAutofit/>
          </a:bodyPr>
          <a:lstStyle/>
          <a:p>
            <a:r>
              <a:rPr lang="en-ZA" dirty="0"/>
              <a:t>Code can be written in modular building blocks and used together to build sophisticated pipelines.</a:t>
            </a:r>
          </a:p>
        </p:txBody>
      </p:sp>
    </p:spTree>
    <p:extLst>
      <p:ext uri="{BB962C8B-B14F-4D97-AF65-F5344CB8AC3E}">
        <p14:creationId xmlns:p14="http://schemas.microsoft.com/office/powerpoint/2010/main" val="117958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4" grpId="0" animBg="1"/>
      <p:bldP spid="55" grpId="0" animBg="1"/>
      <p:bldP spid="56" grpId="0" animBg="1"/>
      <p:bldP spid="57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7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94" y="1040695"/>
            <a:ext cx="10590400" cy="2026166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Python is extremely popular because of its flexibility and emphasis on code readability.</a:t>
            </a:r>
          </a:p>
          <a:p>
            <a:endParaRPr lang="en-ZA" dirty="0"/>
          </a:p>
          <a:p>
            <a:r>
              <a:rPr lang="en-ZA" dirty="0"/>
              <a:t>It can be run in a terminal window interactively or saved in a file to be executed all together.</a:t>
            </a:r>
          </a:p>
          <a:p>
            <a:endParaRPr lang="en-ZA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BA7EB00-48C9-9544-E771-A0E2EBF6F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38"/>
          <a:stretch/>
        </p:blipFill>
        <p:spPr>
          <a:xfrm>
            <a:off x="2319171" y="3072959"/>
            <a:ext cx="7295061" cy="256706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8AA2CB-B668-D161-358F-826DE71FABCB}"/>
              </a:ext>
            </a:extLst>
          </p:cNvPr>
          <p:cNvSpPr txBox="1">
            <a:spLocks/>
          </p:cNvSpPr>
          <p:nvPr/>
        </p:nvSpPr>
        <p:spPr>
          <a:xfrm>
            <a:off x="892694" y="5775441"/>
            <a:ext cx="10590400" cy="74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ZA" dirty="0"/>
              <a:t>However, in data science we prefer ‘notebooks’…</a:t>
            </a:r>
          </a:p>
        </p:txBody>
      </p:sp>
    </p:spTree>
    <p:extLst>
      <p:ext uri="{BB962C8B-B14F-4D97-AF65-F5344CB8AC3E}">
        <p14:creationId xmlns:p14="http://schemas.microsoft.com/office/powerpoint/2010/main" val="17982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8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188"/>
            <a:ext cx="10895135" cy="2045821"/>
          </a:xfrm>
        </p:spPr>
        <p:txBody>
          <a:bodyPr>
            <a:normAutofit/>
          </a:bodyPr>
          <a:lstStyle/>
          <a:p>
            <a:r>
              <a:rPr lang="en-ZA" dirty="0"/>
              <a:t>Notebooks allow us to run small pieces of code at a time without re-running an entire file.</a:t>
            </a:r>
          </a:p>
          <a:p>
            <a:endParaRPr lang="en-ZA" dirty="0"/>
          </a:p>
          <a:p>
            <a:r>
              <a:rPr lang="en-ZA" dirty="0"/>
              <a:t>We can also interleave plain text between code blocks.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24975C-C216-8248-C36A-2981A2596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59" y="1147336"/>
            <a:ext cx="9130746" cy="3086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905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BCE8C0-371C-D122-589C-286FDF6755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26" y="1136819"/>
            <a:ext cx="9092646" cy="3161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9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DE8D1-7F67-25E5-96E8-488202D1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188"/>
            <a:ext cx="10895135" cy="2045821"/>
          </a:xfrm>
        </p:spPr>
        <p:txBody>
          <a:bodyPr>
            <a:normAutofit/>
          </a:bodyPr>
          <a:lstStyle/>
          <a:p>
            <a:r>
              <a:rPr lang="en-ZA" dirty="0"/>
              <a:t>Notebooks consist of ‘cells’ of either code or text.</a:t>
            </a:r>
          </a:p>
          <a:p>
            <a:endParaRPr lang="en-ZA" dirty="0"/>
          </a:p>
          <a:p>
            <a:r>
              <a:rPr lang="en-ZA" dirty="0"/>
              <a:t>We’ll be using Google </a:t>
            </a:r>
            <a:r>
              <a:rPr lang="en-ZA" dirty="0" err="1"/>
              <a:t>Colab</a:t>
            </a:r>
            <a:r>
              <a:rPr lang="en-ZA" dirty="0"/>
              <a:t> notebooks for this workshop. </a:t>
            </a:r>
          </a:p>
        </p:txBody>
      </p:sp>
    </p:spTree>
    <p:extLst>
      <p:ext uri="{BB962C8B-B14F-4D97-AF65-F5344CB8AC3E}">
        <p14:creationId xmlns:p14="http://schemas.microsoft.com/office/powerpoint/2010/main" val="422017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BF64BC0C0BF44B4C14F29ACF2ADFE" ma:contentTypeVersion="13" ma:contentTypeDescription="Create a new document." ma:contentTypeScope="" ma:versionID="d2eb8cac4b9bdcdf940edbad4be5ffb9">
  <xsd:schema xmlns:xsd="http://www.w3.org/2001/XMLSchema" xmlns:xs="http://www.w3.org/2001/XMLSchema" xmlns:p="http://schemas.microsoft.com/office/2006/metadata/properties" xmlns:ns3="617caac6-e32b-43f4-b15f-9e19ce02f2c4" xmlns:ns4="ed9eba1e-de0f-47f1-af31-795f0b67a61e" targetNamespace="http://schemas.microsoft.com/office/2006/metadata/properties" ma:root="true" ma:fieldsID="f209d1f0dddf54f43dda48f447945c47" ns3:_="" ns4:_="">
    <xsd:import namespace="617caac6-e32b-43f4-b15f-9e19ce02f2c4"/>
    <xsd:import namespace="ed9eba1e-de0f-47f1-af31-795f0b67a61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7caac6-e32b-43f4-b15f-9e19ce02f2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eba1e-de0f-47f1-af31-795f0b67a6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7558EF-A25E-4404-BE20-95EB7F0D4D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7caac6-e32b-43f4-b15f-9e19ce02f2c4"/>
    <ds:schemaRef ds:uri="ed9eba1e-de0f-47f1-af31-795f0b67a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57E757-C7A0-48C9-A01A-9A8F3C9BFA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C563B-386C-426F-9B78-8203DC9D25E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3558</TotalTime>
  <Words>1744</Words>
  <Application>Microsoft Office PowerPoint</Application>
  <PresentationFormat>Widescreen</PresentationFormat>
  <Paragraphs>362</Paragraphs>
  <Slides>49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Montserrat</vt:lpstr>
      <vt:lpstr>Montserrat regular</vt:lpstr>
      <vt:lpstr>Office Theme</vt:lpstr>
      <vt:lpstr>PowerPoint Presentation</vt:lpstr>
      <vt:lpstr>In Preparation:</vt:lpstr>
      <vt:lpstr>Outline</vt:lpstr>
      <vt:lpstr>Programming Languages</vt:lpstr>
      <vt:lpstr>Programming Languages</vt:lpstr>
      <vt:lpstr>Software Building Blocks</vt:lpstr>
      <vt:lpstr>Python</vt:lpstr>
      <vt:lpstr>Notebooks</vt:lpstr>
      <vt:lpstr>Notebooks</vt:lpstr>
      <vt:lpstr>Gitbook Event Resources</vt:lpstr>
      <vt:lpstr>In Preparation:</vt:lpstr>
      <vt:lpstr>Notebooks</vt:lpstr>
      <vt:lpstr>Executing a Cell</vt:lpstr>
      <vt:lpstr>First Python Commands</vt:lpstr>
      <vt:lpstr>Python: Variables</vt:lpstr>
      <vt:lpstr>Python: Data Types (Lists)</vt:lpstr>
      <vt:lpstr>Python: Functions</vt:lpstr>
      <vt:lpstr>Python: Functions</vt:lpstr>
      <vt:lpstr>The Secret…</vt:lpstr>
      <vt:lpstr>PowerPoint Presentation</vt:lpstr>
      <vt:lpstr>Linking to Google Drive</vt:lpstr>
      <vt:lpstr>Linking to Google Drive</vt:lpstr>
      <vt:lpstr>Linux Commands</vt:lpstr>
      <vt:lpstr>Linux Commands</vt:lpstr>
      <vt:lpstr>Linux Commands</vt:lpstr>
      <vt:lpstr>Saving a Notebook Copy</vt:lpstr>
      <vt:lpstr>Saving a Notebook Copy</vt:lpstr>
      <vt:lpstr>Saving a Notebook Copy</vt:lpstr>
      <vt:lpstr>Back to the Original Notebook</vt:lpstr>
      <vt:lpstr>PowerPoint Presentation</vt:lpstr>
      <vt:lpstr>How many drug-like molecules are there?</vt:lpstr>
      <vt:lpstr>Open Access Chemical Databases</vt:lpstr>
      <vt:lpstr>ChEMBL</vt:lpstr>
      <vt:lpstr>ChEMBL</vt:lpstr>
      <vt:lpstr>Loading Data with Pandas</vt:lpstr>
      <vt:lpstr>Loading Data with Pandas</vt:lpstr>
      <vt:lpstr>PowerPoint Presentation</vt:lpstr>
      <vt:lpstr>Describing Molecules</vt:lpstr>
      <vt:lpstr>Describing Molecules</vt:lpstr>
      <vt:lpstr>Dimensionality Reduction: PCA</vt:lpstr>
      <vt:lpstr>Dimensionality Reduction: PCA</vt:lpstr>
      <vt:lpstr>Dimensionality Reduction: PCA vs UMAP</vt:lpstr>
      <vt:lpstr>Installing Python Tools for Plots</vt:lpstr>
      <vt:lpstr>PCA and UMAP Plots (GSK data)</vt:lpstr>
      <vt:lpstr>PCA and UMAP Plots (GSK data)</vt:lpstr>
      <vt:lpstr>Activity: Hands-on ChEMBL</vt:lpstr>
      <vt:lpstr>Hands-on ChEMBL</vt:lpstr>
      <vt:lpstr>Hands-on ChEMBL (St Jude)</vt:lpstr>
      <vt:lpstr>Hands-on ChEMBL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H3D Foundation Vision, Mission and Governance</dc:title>
  <dc:creator>Susan Winks</dc:creator>
  <cp:lastModifiedBy>Jason Hlozek</cp:lastModifiedBy>
  <cp:revision>90</cp:revision>
  <dcterms:created xsi:type="dcterms:W3CDTF">2020-04-23T14:28:34Z</dcterms:created>
  <dcterms:modified xsi:type="dcterms:W3CDTF">2022-09-23T17:56:48Z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0x010100243BF64BC0C0BF44B4C14F29ACF2ADFE</vt:lpwstr>
  </property>
</Properties>
</file>